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4" r:id="rId6"/>
    <p:sldId id="259" r:id="rId7"/>
    <p:sldId id="260"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57869C-2A53-48A9-A8E1-505549BE3BD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7869C-2A53-48A9-A8E1-505549BE3BD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7869C-2A53-48A9-A8E1-505549BE3BD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7869C-2A53-48A9-A8E1-505549BE3BD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7869C-2A53-48A9-A8E1-505549BE3BD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57869C-2A53-48A9-A8E1-505549BE3BDC}" type="datetimeFigureOut">
              <a:rPr lang="en-GB" smtClean="0"/>
              <a:t>05/07/2021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7869C-2A53-48A9-A8E1-505549BE3BDC}" type="datetimeFigureOut">
              <a:rPr lang="en-GB" smtClean="0"/>
              <a:t>05/07/2021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7869C-2A53-48A9-A8E1-505549BE3BDC}" type="datetimeFigureOut">
              <a:rPr lang="en-GB" smtClean="0"/>
              <a:t>05/07/2021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7869C-2A53-48A9-A8E1-505549BE3BDC}" type="datetimeFigureOut">
              <a:rPr lang="en-GB" smtClean="0"/>
              <a:t>05/07/2021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88125-2770-45F5-AAAB-8B0025BC9A6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7869C-2A53-48A9-A8E1-505549BE3BDC}" type="datetimeFigureOut">
              <a:rPr lang="en-GB" smtClean="0"/>
              <a:t>05/07/2021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88125-2770-45F5-AAAB-8B0025BC9A62}"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D57869C-2A53-48A9-A8E1-505549BE3BDC}" type="datetimeFigureOut">
              <a:rPr lang="en-GB" smtClean="0"/>
              <a:t>05/07/2021</a:t>
            </a:fld>
            <a:endParaRPr lang="en-GB"/>
          </a:p>
        </p:txBody>
      </p:sp>
      <p:sp>
        <p:nvSpPr>
          <p:cNvPr id="9" name="Slide Number Placeholder 8"/>
          <p:cNvSpPr>
            <a:spLocks noGrp="1"/>
          </p:cNvSpPr>
          <p:nvPr>
            <p:ph type="sldNum" sz="quarter" idx="11"/>
          </p:nvPr>
        </p:nvSpPr>
        <p:spPr/>
        <p:txBody>
          <a:bodyPr/>
          <a:lstStyle/>
          <a:p>
            <a:fld id="{57088125-2770-45F5-AAAB-8B0025BC9A6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088125-2770-45F5-AAAB-8B0025BC9A62}"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D57869C-2A53-48A9-A8E1-505549BE3BDC}" type="datetimeFigureOut">
              <a:rPr lang="en-GB" smtClean="0"/>
              <a:t>05/07/2021</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redcastleschool.org.uk/school-information/send-local-offer-policy" TargetMode="External"/><Relationship Id="rId13" Type="http://schemas.openxmlformats.org/officeDocument/2006/relationships/hyperlink" Target="https://www.thethetfordacademy.org/298/specialist-resource-base" TargetMode="External"/><Relationship Id="rId3" Type="http://schemas.openxmlformats.org/officeDocument/2006/relationships/hyperlink" Target="https://www.theschoolbus.net/compliancemanager/public/sen-information-report/c695b5f5-1dfa-4860-bdc5-4312074146b0/8111" TargetMode="External"/><Relationship Id="rId7" Type="http://schemas.openxmlformats.org/officeDocument/2006/relationships/hyperlink" Target="https://nelsonacademy.co.uk/current-parents-carers/srb-unit/" TargetMode="External"/><Relationship Id="rId12" Type="http://schemas.openxmlformats.org/officeDocument/2006/relationships/hyperlink" Target="https://www.open-academy.org.uk/assets/Uploads/SEND-INFORMATION-REPORT-2020-21-December-2020.pdf" TargetMode="External"/><Relationship Id="rId2" Type="http://schemas.openxmlformats.org/officeDocument/2006/relationships/hyperlink" Target="http://www.sprowstoninfant.norfolk.sch.uk/classes/home-learning/star-base-srb/" TargetMode="External"/><Relationship Id="rId1" Type="http://schemas.openxmlformats.org/officeDocument/2006/relationships/slideLayout" Target="../slideLayouts/slideLayout4.xml"/><Relationship Id="rId6" Type="http://schemas.openxmlformats.org/officeDocument/2006/relationships/hyperlink" Target="https://www.millfield.norfolk.sch.uk/willow-class-september-2020/" TargetMode="External"/><Relationship Id="rId11" Type="http://schemas.openxmlformats.org/officeDocument/2006/relationships/hyperlink" Target="https://insp-hewett.s3.amazonaws.com/uploads/key_information/HEWETT-SEND-information-report-1.pdf?t=1609841214" TargetMode="External"/><Relationship Id="rId5" Type="http://schemas.openxmlformats.org/officeDocument/2006/relationships/hyperlink" Target="http://www.edwardworlledgeoa.co.uk/for-pupils/the-cottage/" TargetMode="External"/><Relationship Id="rId10" Type="http://schemas.openxmlformats.org/officeDocument/2006/relationships/hyperlink" Target="http://neatherd.org/Departments/Autism-Base/" TargetMode="External"/><Relationship Id="rId4" Type="http://schemas.openxmlformats.org/officeDocument/2006/relationships/hyperlink" Target="http://cromerjuniorschool.blogspot.co.uk/p/our-srb-specialist-resource-base.html" TargetMode="External"/><Relationship Id="rId9" Type="http://schemas.openxmlformats.org/officeDocument/2006/relationships/hyperlink" Target="https://www.cromeracademy.org/272/specialist-resource-ba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31224" cy="1371600"/>
          </a:xfrm>
        </p:spPr>
        <p:txBody>
          <a:bodyPr>
            <a:normAutofit fontScale="90000"/>
          </a:bodyPr>
          <a:lstStyle/>
          <a:p>
            <a:r>
              <a:rPr lang="en-US" dirty="0" smtClean="0"/>
              <a:t>Norfolk ASD Specialist resource bases</a:t>
            </a:r>
            <a:endParaRPr lang="en-GB" dirty="0"/>
          </a:p>
        </p:txBody>
      </p:sp>
      <p:sp>
        <p:nvSpPr>
          <p:cNvPr id="3" name="Subtitle 2"/>
          <p:cNvSpPr>
            <a:spLocks noGrp="1"/>
          </p:cNvSpPr>
          <p:nvPr>
            <p:ph idx="1"/>
          </p:nvPr>
        </p:nvSpPr>
        <p:spPr/>
        <p:txBody>
          <a:bodyPr/>
          <a:lstStyle/>
          <a:p>
            <a:r>
              <a:rPr lang="en-US" dirty="0" smtClean="0"/>
              <a:t>A bit more info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708920"/>
            <a:ext cx="4248472" cy="2832315"/>
          </a:xfrm>
          <a:prstGeom prst="rect">
            <a:avLst/>
          </a:prstGeom>
        </p:spPr>
      </p:pic>
    </p:spTree>
    <p:extLst>
      <p:ext uri="{BB962C8B-B14F-4D97-AF65-F5344CB8AC3E}">
        <p14:creationId xmlns:p14="http://schemas.microsoft.com/office/powerpoint/2010/main" val="22233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15200" cy="1371600"/>
          </a:xfrm>
        </p:spPr>
        <p:txBody>
          <a:bodyPr/>
          <a:lstStyle/>
          <a:p>
            <a:r>
              <a:rPr lang="en-US" dirty="0" smtClean="0"/>
              <a:t>Where are we based…</a:t>
            </a:r>
            <a:endParaRPr lang="en-GB" dirty="0"/>
          </a:p>
        </p:txBody>
      </p:sp>
      <p:sp>
        <p:nvSpPr>
          <p:cNvPr id="3" name="Content Placeholder 2"/>
          <p:cNvSpPr>
            <a:spLocks noGrp="1"/>
          </p:cNvSpPr>
          <p:nvPr>
            <p:ph sz="half" idx="1"/>
          </p:nvPr>
        </p:nvSpPr>
        <p:spPr>
          <a:xfrm>
            <a:off x="755576" y="1556792"/>
            <a:ext cx="3291840" cy="4525963"/>
          </a:xfrm>
        </p:spPr>
        <p:txBody>
          <a:bodyPr>
            <a:normAutofit fontScale="77500" lnSpcReduction="20000"/>
          </a:bodyPr>
          <a:lstStyle/>
          <a:p>
            <a:pPr marL="0" indent="0">
              <a:buNone/>
            </a:pPr>
            <a:r>
              <a:rPr lang="en-GB" b="1" dirty="0"/>
              <a:t>Locations:</a:t>
            </a:r>
            <a:endParaRPr lang="en-GB" dirty="0"/>
          </a:p>
          <a:p>
            <a:pPr marL="0" indent="0">
              <a:buNone/>
            </a:pPr>
            <a:r>
              <a:rPr lang="en-GB" b="1" dirty="0" smtClean="0"/>
              <a:t>EYFS &amp; Key </a:t>
            </a:r>
            <a:r>
              <a:rPr lang="en-GB" b="1" dirty="0"/>
              <a:t>stage 1</a:t>
            </a:r>
            <a:endParaRPr lang="en-GB" dirty="0"/>
          </a:p>
          <a:p>
            <a:pPr marL="0" indent="0">
              <a:buNone/>
            </a:pPr>
            <a:r>
              <a:rPr lang="en-GB" b="1" dirty="0">
                <a:hlinkClick r:id="rId2"/>
              </a:rPr>
              <a:t>Sprowston Infant </a:t>
            </a:r>
            <a:r>
              <a:rPr lang="en-GB" b="1" dirty="0" smtClean="0">
                <a:hlinkClick r:id="rId2"/>
              </a:rPr>
              <a:t>School</a:t>
            </a:r>
            <a:endParaRPr lang="en-GB" b="1" dirty="0" smtClean="0"/>
          </a:p>
          <a:p>
            <a:pPr marL="0" indent="0">
              <a:buNone/>
            </a:pPr>
            <a:endParaRPr lang="en-GB" dirty="0"/>
          </a:p>
          <a:p>
            <a:pPr marL="0" indent="0">
              <a:buNone/>
            </a:pPr>
            <a:r>
              <a:rPr lang="en-GB" b="1" dirty="0"/>
              <a:t>Key stage 2</a:t>
            </a:r>
            <a:endParaRPr lang="en-GB" dirty="0"/>
          </a:p>
          <a:p>
            <a:pPr marL="0" indent="0">
              <a:buNone/>
            </a:pPr>
            <a:r>
              <a:rPr lang="en-GB" b="1" dirty="0">
                <a:hlinkClick r:id="rId3"/>
              </a:rPr>
              <a:t>Bluebell Primary School</a:t>
            </a:r>
            <a:endParaRPr lang="en-GB" dirty="0"/>
          </a:p>
          <a:p>
            <a:pPr marL="0" indent="0">
              <a:buNone/>
            </a:pPr>
            <a:r>
              <a:rPr lang="en-GB" b="1" dirty="0">
                <a:hlinkClick r:id="rId4"/>
              </a:rPr>
              <a:t>Cromer Junior School</a:t>
            </a:r>
            <a:endParaRPr lang="en-GB" dirty="0"/>
          </a:p>
          <a:p>
            <a:pPr marL="0" indent="0">
              <a:buNone/>
            </a:pPr>
            <a:r>
              <a:rPr lang="en-GB" b="1" dirty="0">
                <a:hlinkClick r:id="rId5"/>
              </a:rPr>
              <a:t>Edward </a:t>
            </a:r>
            <a:r>
              <a:rPr lang="en-GB" b="1" dirty="0" err="1">
                <a:hlinkClick r:id="rId5"/>
              </a:rPr>
              <a:t>Worlledge</a:t>
            </a:r>
            <a:r>
              <a:rPr lang="en-GB" b="1" dirty="0">
                <a:hlinkClick r:id="rId5"/>
              </a:rPr>
              <a:t> Ormiston </a:t>
            </a:r>
            <a:r>
              <a:rPr lang="en-GB" b="1" dirty="0" smtClean="0">
                <a:hlinkClick r:id="rId5"/>
              </a:rPr>
              <a:t>Academy</a:t>
            </a:r>
            <a:endParaRPr lang="en-GB" b="1" dirty="0" smtClean="0"/>
          </a:p>
          <a:p>
            <a:pPr marL="0" indent="0">
              <a:buNone/>
            </a:pPr>
            <a:endParaRPr lang="en-GB" dirty="0"/>
          </a:p>
          <a:p>
            <a:pPr marL="0" indent="0">
              <a:buNone/>
            </a:pPr>
            <a:endParaRPr lang="en-GB" dirty="0"/>
          </a:p>
        </p:txBody>
      </p:sp>
      <p:sp>
        <p:nvSpPr>
          <p:cNvPr id="4" name="Content Placeholder 3"/>
          <p:cNvSpPr>
            <a:spLocks noGrp="1"/>
          </p:cNvSpPr>
          <p:nvPr>
            <p:ph sz="half" idx="2"/>
          </p:nvPr>
        </p:nvSpPr>
        <p:spPr/>
        <p:txBody>
          <a:bodyPr>
            <a:normAutofit fontScale="77500" lnSpcReduction="20000"/>
          </a:bodyPr>
          <a:lstStyle/>
          <a:p>
            <a:r>
              <a:rPr lang="en-GB" dirty="0"/>
              <a:t>Key stage 1 and 2</a:t>
            </a:r>
          </a:p>
          <a:p>
            <a:r>
              <a:rPr lang="en-GB" dirty="0" err="1">
                <a:hlinkClick r:id="rId6"/>
              </a:rPr>
              <a:t>Millfield</a:t>
            </a:r>
            <a:r>
              <a:rPr lang="en-GB" dirty="0">
                <a:hlinkClick r:id="rId6"/>
              </a:rPr>
              <a:t> Primary School</a:t>
            </a:r>
            <a:endParaRPr lang="en-GB" dirty="0"/>
          </a:p>
          <a:p>
            <a:r>
              <a:rPr lang="en-GB" dirty="0">
                <a:hlinkClick r:id="rId7"/>
              </a:rPr>
              <a:t>Nelson Academy</a:t>
            </a:r>
            <a:endParaRPr lang="en-GB" dirty="0"/>
          </a:p>
          <a:p>
            <a:r>
              <a:rPr lang="en-GB" dirty="0" err="1">
                <a:hlinkClick r:id="rId8"/>
              </a:rPr>
              <a:t>Redcastle</a:t>
            </a:r>
            <a:r>
              <a:rPr lang="en-GB" dirty="0">
                <a:hlinkClick r:id="rId8"/>
              </a:rPr>
              <a:t> Family </a:t>
            </a:r>
            <a:r>
              <a:rPr lang="en-GB" dirty="0" smtClean="0">
                <a:hlinkClick r:id="rId8"/>
              </a:rPr>
              <a:t>School</a:t>
            </a:r>
            <a:endParaRPr lang="en-GB" dirty="0" smtClean="0"/>
          </a:p>
          <a:p>
            <a:r>
              <a:rPr lang="en-US" dirty="0" smtClean="0"/>
              <a:t>Drake Primary</a:t>
            </a:r>
            <a:endParaRPr lang="en-GB" dirty="0"/>
          </a:p>
          <a:p>
            <a:endParaRPr lang="en-GB" dirty="0"/>
          </a:p>
          <a:p>
            <a:r>
              <a:rPr lang="en-GB" dirty="0"/>
              <a:t>Key stage 3 and 4</a:t>
            </a:r>
          </a:p>
          <a:p>
            <a:r>
              <a:rPr lang="en-GB" dirty="0">
                <a:hlinkClick r:id="rId9"/>
              </a:rPr>
              <a:t>Cromer Academy</a:t>
            </a:r>
            <a:endParaRPr lang="en-GB" dirty="0"/>
          </a:p>
          <a:p>
            <a:r>
              <a:rPr lang="en-GB" dirty="0" err="1">
                <a:hlinkClick r:id="rId10"/>
              </a:rPr>
              <a:t>Dereham</a:t>
            </a:r>
            <a:r>
              <a:rPr lang="en-GB" dirty="0">
                <a:hlinkClick r:id="rId10"/>
              </a:rPr>
              <a:t> </a:t>
            </a:r>
            <a:r>
              <a:rPr lang="en-GB" dirty="0" err="1">
                <a:hlinkClick r:id="rId10"/>
              </a:rPr>
              <a:t>Neatherd</a:t>
            </a:r>
            <a:r>
              <a:rPr lang="en-GB" dirty="0">
                <a:hlinkClick r:id="rId10"/>
              </a:rPr>
              <a:t> High School</a:t>
            </a:r>
            <a:endParaRPr lang="en-GB" dirty="0"/>
          </a:p>
          <a:p>
            <a:r>
              <a:rPr lang="en-GB" dirty="0">
                <a:hlinkClick r:id="rId11"/>
              </a:rPr>
              <a:t>The Hewett Academy</a:t>
            </a:r>
            <a:endParaRPr lang="en-GB" dirty="0"/>
          </a:p>
          <a:p>
            <a:r>
              <a:rPr lang="en-GB" dirty="0">
                <a:hlinkClick r:id="rId12"/>
              </a:rPr>
              <a:t>Open Academy</a:t>
            </a:r>
            <a:endParaRPr lang="en-GB" dirty="0"/>
          </a:p>
          <a:p>
            <a:r>
              <a:rPr lang="en-GB" dirty="0">
                <a:hlinkClick r:id="rId13"/>
              </a:rPr>
              <a:t>Thetford Academy</a:t>
            </a:r>
            <a:endParaRPr lang="en-GB" dirty="0"/>
          </a:p>
          <a:p>
            <a:endParaRPr lang="en-GB" dirty="0"/>
          </a:p>
        </p:txBody>
      </p:sp>
    </p:spTree>
    <p:extLst>
      <p:ext uri="{BB962C8B-B14F-4D97-AF65-F5344CB8AC3E}">
        <p14:creationId xmlns:p14="http://schemas.microsoft.com/office/powerpoint/2010/main" val="98739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offer…</a:t>
            </a:r>
            <a:endParaRPr lang="en-GB" dirty="0"/>
          </a:p>
        </p:txBody>
      </p:sp>
      <p:sp>
        <p:nvSpPr>
          <p:cNvPr id="5" name="Content Placeholder 4"/>
          <p:cNvSpPr>
            <a:spLocks noGrp="1"/>
          </p:cNvSpPr>
          <p:nvPr>
            <p:ph idx="1"/>
          </p:nvPr>
        </p:nvSpPr>
        <p:spPr/>
        <p:txBody>
          <a:bodyPr>
            <a:normAutofit fontScale="85000" lnSpcReduction="20000"/>
          </a:bodyPr>
          <a:lstStyle/>
          <a:p>
            <a:r>
              <a:rPr lang="en-GB" dirty="0"/>
              <a:t>Services:</a:t>
            </a:r>
          </a:p>
          <a:p>
            <a:pPr marL="342900" indent="-342900">
              <a:buFont typeface="Arial" panose="020B0604020202020204" pitchFamily="34" charset="0"/>
              <a:buChar char="•"/>
            </a:pPr>
            <a:r>
              <a:rPr lang="en-GB" dirty="0"/>
              <a:t>A qualified teacher is in charge of the base and all staff are trained and experienced in working with children / young people with autism</a:t>
            </a:r>
          </a:p>
          <a:p>
            <a:pPr marL="342900" indent="-342900">
              <a:buFont typeface="Arial" panose="020B0604020202020204" pitchFamily="34" charset="0"/>
              <a:buChar char="•"/>
            </a:pPr>
            <a:r>
              <a:rPr lang="en-GB" dirty="0"/>
              <a:t>Each child / young person will have an individualised support package</a:t>
            </a:r>
          </a:p>
          <a:p>
            <a:pPr marL="342900" indent="-342900">
              <a:buFont typeface="Arial" panose="020B0604020202020204" pitchFamily="34" charset="0"/>
              <a:buChar char="•"/>
            </a:pPr>
            <a:r>
              <a:rPr lang="en-GB" dirty="0"/>
              <a:t>All children / young people will have a full-time timetable in line with the main school day</a:t>
            </a:r>
          </a:p>
          <a:p>
            <a:pPr marL="342900" indent="-342900">
              <a:buFont typeface="Arial" panose="020B0604020202020204" pitchFamily="34" charset="0"/>
              <a:buChar char="•"/>
            </a:pPr>
            <a:r>
              <a:rPr lang="en-GB" dirty="0"/>
              <a:t>Children / young people will be included in mainstream school lessons and </a:t>
            </a:r>
            <a:r>
              <a:rPr lang="en-GB" dirty="0" smtClean="0"/>
              <a:t>events, suitable to the needs of the individual</a:t>
            </a:r>
            <a:endParaRPr lang="en-GB" dirty="0"/>
          </a:p>
          <a:p>
            <a:pPr marL="342900" indent="-342900">
              <a:buFont typeface="Arial" panose="020B0604020202020204" pitchFamily="34" charset="0"/>
              <a:buChar char="•"/>
            </a:pPr>
            <a:r>
              <a:rPr lang="en-GB" dirty="0"/>
              <a:t>A space which is just for members of the base</a:t>
            </a:r>
          </a:p>
          <a:p>
            <a:pPr marL="342900" indent="-342900">
              <a:buFont typeface="Arial" panose="020B0604020202020204" pitchFamily="34" charset="0"/>
              <a:buChar char="•"/>
            </a:pPr>
            <a:r>
              <a:rPr lang="en-GB" dirty="0"/>
              <a:t>Resources and equipment</a:t>
            </a:r>
          </a:p>
          <a:p>
            <a:pPr marL="342900" indent="-342900">
              <a:buFont typeface="Arial" panose="020B0604020202020204" pitchFamily="34" charset="0"/>
              <a:buChar char="•"/>
            </a:pPr>
            <a:r>
              <a:rPr lang="en-GB" dirty="0"/>
              <a:t>Close liaison between home and school</a:t>
            </a:r>
          </a:p>
          <a:p>
            <a:pPr marL="342900" indent="-342900">
              <a:buFont typeface="Arial" panose="020B0604020202020204" pitchFamily="34" charset="0"/>
              <a:buChar char="•"/>
            </a:pPr>
            <a:r>
              <a:rPr lang="en-GB" dirty="0"/>
              <a:t>Support throughout the school day as needed</a:t>
            </a:r>
          </a:p>
          <a:p>
            <a:pPr marL="342900" indent="-342900">
              <a:buFont typeface="Arial" panose="020B0604020202020204" pitchFamily="34" charset="0"/>
              <a:buChar char="•"/>
            </a:pPr>
            <a:r>
              <a:rPr lang="en-GB" dirty="0"/>
              <a:t>Access to specialist support professionals including Educational Psychologists</a:t>
            </a:r>
          </a:p>
          <a:p>
            <a:pPr marL="342900" indent="-342900">
              <a:buFont typeface="Arial" panose="020B0604020202020204" pitchFamily="34" charset="0"/>
              <a:buChar char="•"/>
            </a:pPr>
            <a:r>
              <a:rPr lang="en-GB" dirty="0"/>
              <a:t>Supervision during breaks and lunchtimes</a:t>
            </a:r>
          </a:p>
          <a:p>
            <a:pPr marL="342900" indent="-342900">
              <a:buFont typeface="Arial" panose="020B0604020202020204" pitchFamily="34" charset="0"/>
              <a:buChar char="•"/>
            </a:pPr>
            <a:r>
              <a:rPr lang="en-GB" dirty="0"/>
              <a:t>Parents and carers are closely involved in planning and reviewing their children’s learning</a:t>
            </a:r>
          </a:p>
          <a:p>
            <a:endParaRPr lang="en-GB" dirty="0"/>
          </a:p>
        </p:txBody>
      </p:sp>
    </p:spTree>
    <p:extLst>
      <p:ext uri="{BB962C8B-B14F-4D97-AF65-F5344CB8AC3E}">
        <p14:creationId xmlns:p14="http://schemas.microsoft.com/office/powerpoint/2010/main" val="389236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Sprowston SRB</a:t>
            </a:r>
            <a:endParaRPr lang="en-GB"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1484784"/>
            <a:ext cx="3657600" cy="243840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068993"/>
            <a:ext cx="3600400" cy="24002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180" y="4068993"/>
            <a:ext cx="3574586" cy="2383057"/>
          </a:xfrm>
          <a:prstGeom prst="rect">
            <a:avLst/>
          </a:prstGeom>
        </p:spPr>
      </p:pic>
      <p:pic>
        <p:nvPicPr>
          <p:cNvPr id="12" name="Content Placeholder 11"/>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474180" y="1484784"/>
            <a:ext cx="3657600" cy="2438400"/>
          </a:xfrm>
        </p:spPr>
      </p:pic>
    </p:spTree>
    <p:extLst>
      <p:ext uri="{BB962C8B-B14F-4D97-AF65-F5344CB8AC3E}">
        <p14:creationId xmlns:p14="http://schemas.microsoft.com/office/powerpoint/2010/main" val="2200126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Sprowston SRB</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556793"/>
            <a:ext cx="3384376" cy="225625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55976" y="1556792"/>
            <a:ext cx="3348372" cy="223224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005063"/>
            <a:ext cx="3384376" cy="225625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4020971"/>
            <a:ext cx="3312368" cy="2208246"/>
          </a:xfrm>
          <a:prstGeom prst="rect">
            <a:avLst/>
          </a:prstGeom>
        </p:spPr>
      </p:pic>
    </p:spTree>
    <p:extLst>
      <p:ext uri="{BB962C8B-B14F-4D97-AF65-F5344CB8AC3E}">
        <p14:creationId xmlns:p14="http://schemas.microsoft.com/office/powerpoint/2010/main" val="249752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needs of the child…</a:t>
            </a:r>
            <a:endParaRPr lang="en-GB" dirty="0"/>
          </a:p>
        </p:txBody>
      </p:sp>
      <p:sp>
        <p:nvSpPr>
          <p:cNvPr id="3" name="Content Placeholder 2"/>
          <p:cNvSpPr>
            <a:spLocks noGrp="1"/>
          </p:cNvSpPr>
          <p:nvPr>
            <p:ph idx="1"/>
          </p:nvPr>
        </p:nvSpPr>
        <p:spPr/>
        <p:txBody>
          <a:bodyPr>
            <a:normAutofit fontScale="77500" lnSpcReduction="20000"/>
          </a:bodyPr>
          <a:lstStyle/>
          <a:p>
            <a:pPr marL="114300" indent="0">
              <a:buNone/>
            </a:pPr>
            <a:r>
              <a:rPr lang="en-GB" b="1" dirty="0" smtClean="0"/>
              <a:t>It </a:t>
            </a:r>
            <a:r>
              <a:rPr lang="en-GB" b="1" dirty="0"/>
              <a:t>would be expected that school-based interventions have not been effective in enabling the learners to make progress in line with their assessed ability.</a:t>
            </a:r>
            <a:r>
              <a:rPr lang="en-GB" dirty="0"/>
              <a:t/>
            </a:r>
            <a:br>
              <a:rPr lang="en-GB" dirty="0"/>
            </a:br>
            <a:r>
              <a:rPr lang="en-GB" dirty="0"/>
              <a:t/>
            </a:r>
            <a:br>
              <a:rPr lang="en-GB" dirty="0"/>
            </a:br>
            <a:r>
              <a:rPr lang="en-GB" dirty="0"/>
              <a:t>Learners who access provision through the SRB would typically fit the following profile:</a:t>
            </a:r>
          </a:p>
          <a:p>
            <a:r>
              <a:rPr lang="en-GB" dirty="0"/>
              <a:t>Must be in the age range appropriate to the school unless individual agreement has been negotiated with the commissioner</a:t>
            </a:r>
          </a:p>
          <a:p>
            <a:r>
              <a:rPr lang="en-GB" dirty="0"/>
              <a:t>Have a primary diagnosis of ASD, although related diagnoses could also be considered. Irrespective of the terminology of the diagnosis the learner will exhibit significant difficulties in the triad of Communication, Socialisation and Flexibility of thinking which hinder or prevent them from engaging in mainstream education</a:t>
            </a:r>
          </a:p>
          <a:p>
            <a:r>
              <a:rPr lang="en-GB" dirty="0"/>
              <a:t>Likely to hold </a:t>
            </a:r>
            <a:r>
              <a:rPr lang="en-GB" dirty="0" smtClean="0"/>
              <a:t>an Education </a:t>
            </a:r>
            <a:r>
              <a:rPr lang="en-GB" dirty="0"/>
              <a:t>Health and Care plan but this is not necessary for placement</a:t>
            </a:r>
          </a:p>
          <a:p>
            <a:r>
              <a:rPr lang="en-GB" dirty="0"/>
              <a:t>Live within 45 minutes (60 minutes for secondary phase) travel time by car to the SRB</a:t>
            </a:r>
          </a:p>
          <a:p>
            <a:r>
              <a:rPr lang="en-GB" dirty="0"/>
              <a:t>Have a range of secondary needs such as speech language and communication, specific learning difficulty, behaviour, emotional, social, physical, medical, sensory </a:t>
            </a:r>
            <a:r>
              <a:rPr lang="en-GB" dirty="0" smtClean="0"/>
              <a:t>needs</a:t>
            </a:r>
            <a:endParaRPr lang="en-GB" dirty="0"/>
          </a:p>
        </p:txBody>
      </p:sp>
    </p:spTree>
    <p:extLst>
      <p:ext uri="{BB962C8B-B14F-4D97-AF65-F5344CB8AC3E}">
        <p14:creationId xmlns:p14="http://schemas.microsoft.com/office/powerpoint/2010/main" val="2592383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5175"/>
            <a:ext cx="7620000" cy="5635625"/>
          </a:xfrm>
        </p:spPr>
        <p:txBody>
          <a:bodyPr>
            <a:normAutofit fontScale="77500" lnSpcReduction="20000"/>
          </a:bodyPr>
          <a:lstStyle/>
          <a:p>
            <a:r>
              <a:rPr lang="en-GB" dirty="0"/>
              <a:t>May have emerging or unmet social, emotional and/or mental health needs in addition to ASD</a:t>
            </a:r>
          </a:p>
          <a:p>
            <a:r>
              <a:rPr lang="en-GB" dirty="0"/>
              <a:t>Have the underlying cognitive ability to access a mainstream school curriculum once barriers to learning have been addressed</a:t>
            </a:r>
          </a:p>
          <a:p>
            <a:r>
              <a:rPr lang="en-GB" dirty="0"/>
              <a:t>Would not meet the criteria for complex needs school (except for Sprowston Infants SRB which operates a </a:t>
            </a:r>
            <a:r>
              <a:rPr lang="en-GB" dirty="0" smtClean="0"/>
              <a:t> diverse profile </a:t>
            </a:r>
            <a:r>
              <a:rPr lang="en-GB" dirty="0"/>
              <a:t>of learners </a:t>
            </a:r>
            <a:r>
              <a:rPr lang="en-GB" dirty="0" err="1"/>
              <a:t>ie</a:t>
            </a:r>
            <a:r>
              <a:rPr lang="en-GB" dirty="0"/>
              <a:t> complex needs and/or SRB)</a:t>
            </a:r>
          </a:p>
          <a:p>
            <a:r>
              <a:rPr lang="en-GB" dirty="0"/>
              <a:t>High levels of anxiety related to confusion and/ or fear of what is happening in the immediate environment such that the ability to learn is severely compromised</a:t>
            </a:r>
          </a:p>
          <a:p>
            <a:r>
              <a:rPr lang="en-GB" dirty="0"/>
              <a:t>Extreme difficulties in the understanding and acceptance of age-appropriate social rules governing, for example, turn-taking, collaborative activities and the sharing of adult attention</a:t>
            </a:r>
          </a:p>
          <a:p>
            <a:r>
              <a:rPr lang="en-GB" dirty="0"/>
              <a:t>Lack of awareness, to a greater or lesser extent, or even apparent disregard of personal safety and that of others.</a:t>
            </a:r>
          </a:p>
          <a:p>
            <a:r>
              <a:rPr lang="en-GB" dirty="0"/>
              <a:t>A strong and obtrusive adherence to routines and rituals which makes any change of routine very challenging and may even provoke defiance or other negative reactions</a:t>
            </a:r>
          </a:p>
          <a:p>
            <a:r>
              <a:rPr lang="en-GB" dirty="0"/>
              <a:t>Considerable, persistent and pervasive problems in establishing and sustaining relationships with peers</a:t>
            </a:r>
          </a:p>
          <a:p>
            <a:r>
              <a:rPr lang="en-GB" dirty="0"/>
              <a:t>Ego-centric behaviour that fails to take into account consideration for others in relation to what would be viewed as age-appropriate behaviour in any particular situation</a:t>
            </a:r>
          </a:p>
          <a:p>
            <a:r>
              <a:rPr lang="en-GB" dirty="0"/>
              <a:t>The absence of other primary reasons or causes for these difficulties</a:t>
            </a:r>
          </a:p>
          <a:p>
            <a:endParaRPr lang="en-GB" dirty="0"/>
          </a:p>
          <a:p>
            <a:endParaRPr lang="en-GB" dirty="0"/>
          </a:p>
        </p:txBody>
      </p:sp>
    </p:spTree>
    <p:extLst>
      <p:ext uri="{BB962C8B-B14F-4D97-AF65-F5344CB8AC3E}">
        <p14:creationId xmlns:p14="http://schemas.microsoft.com/office/powerpoint/2010/main" val="256127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referral</a:t>
            </a:r>
            <a:endParaRPr lang="en-GB" dirty="0"/>
          </a:p>
        </p:txBody>
      </p:sp>
      <p:sp>
        <p:nvSpPr>
          <p:cNvPr id="3" name="Content Placeholder 2"/>
          <p:cNvSpPr>
            <a:spLocks noGrp="1"/>
          </p:cNvSpPr>
          <p:nvPr>
            <p:ph idx="1"/>
          </p:nvPr>
        </p:nvSpPr>
        <p:spPr>
          <a:xfrm>
            <a:off x="457200" y="1196752"/>
            <a:ext cx="7620000" cy="5204048"/>
          </a:xfrm>
        </p:spPr>
        <p:txBody>
          <a:bodyPr>
            <a:normAutofit fontScale="92500"/>
          </a:bodyPr>
          <a:lstStyle/>
          <a:p>
            <a:r>
              <a:rPr lang="en-GB" dirty="0"/>
              <a:t>Referrals can only be made from either the home school and/or the EHC Plan Co-ordinator. </a:t>
            </a:r>
            <a:endParaRPr lang="en-GB" dirty="0" smtClean="0"/>
          </a:p>
          <a:p>
            <a:r>
              <a:rPr lang="en-GB" dirty="0" smtClean="0"/>
              <a:t>Parents </a:t>
            </a:r>
            <a:r>
              <a:rPr lang="en-GB" dirty="0"/>
              <a:t>and carers must be involved in discussions about SRB placements and agree to any referral and subsequent placement at an ASD </a:t>
            </a:r>
            <a:r>
              <a:rPr lang="en-GB" dirty="0" smtClean="0"/>
              <a:t>base. </a:t>
            </a:r>
          </a:p>
          <a:p>
            <a:r>
              <a:rPr lang="en-GB" dirty="0" smtClean="0"/>
              <a:t>A </a:t>
            </a:r>
            <a:r>
              <a:rPr lang="en-GB" dirty="0"/>
              <a:t>placement at an ASD base means the child moves on to the roll of the school</a:t>
            </a:r>
          </a:p>
          <a:p>
            <a:r>
              <a:rPr lang="en-GB" dirty="0" smtClean="0"/>
              <a:t>If the </a:t>
            </a:r>
            <a:r>
              <a:rPr lang="en-GB" dirty="0"/>
              <a:t>child has an Education Health and Care Plan Co-ordinator </a:t>
            </a:r>
            <a:r>
              <a:rPr lang="en-GB" dirty="0" smtClean="0"/>
              <a:t>the school should </a:t>
            </a:r>
            <a:r>
              <a:rPr lang="en-GB" dirty="0"/>
              <a:t>discuss this with them</a:t>
            </a:r>
          </a:p>
          <a:p>
            <a:r>
              <a:rPr lang="en-GB" dirty="0"/>
              <a:t>During the pre-referral stage </a:t>
            </a:r>
            <a:r>
              <a:rPr lang="en-GB" dirty="0" smtClean="0"/>
              <a:t>parents need to visit the SRB they are considering. </a:t>
            </a:r>
            <a:r>
              <a:rPr lang="en-GB" dirty="0"/>
              <a:t>This must be at a pre-arranged time.</a:t>
            </a:r>
          </a:p>
          <a:p>
            <a:r>
              <a:rPr lang="en-GB" dirty="0"/>
              <a:t>Referrals and admissions to ASD bases are managed by a county wide admission process including half termly admission </a:t>
            </a:r>
            <a:r>
              <a:rPr lang="en-GB" dirty="0" smtClean="0"/>
              <a:t>meetings</a:t>
            </a:r>
          </a:p>
          <a:p>
            <a:r>
              <a:rPr lang="en-US" dirty="0" smtClean="0"/>
              <a:t>School must contact the SRB, once the referral is submitted, to arrange for the SRB to visit the child prior to the admissions panel</a:t>
            </a:r>
            <a:endParaRPr lang="en-GB" dirty="0"/>
          </a:p>
          <a:p>
            <a:endParaRPr lang="en-GB" dirty="0"/>
          </a:p>
        </p:txBody>
      </p:sp>
    </p:spTree>
    <p:extLst>
      <p:ext uri="{BB962C8B-B14F-4D97-AF65-F5344CB8AC3E}">
        <p14:creationId xmlns:p14="http://schemas.microsoft.com/office/powerpoint/2010/main" val="156259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Any Questions?</a:t>
            </a:r>
            <a:endParaRPr lang="en-GB" dirty="0"/>
          </a:p>
        </p:txBody>
      </p:sp>
      <p:sp>
        <p:nvSpPr>
          <p:cNvPr id="6" name="Content Placeholder 5"/>
          <p:cNvSpPr>
            <a:spLocks noGrp="1"/>
          </p:cNvSpPr>
          <p:nvPr>
            <p:ph idx="1"/>
          </p:nvPr>
        </p:nvSpPr>
        <p:spPr/>
        <p:txBody>
          <a:bodyPr>
            <a:normAutofit/>
          </a:bodyPr>
          <a:lstStyle/>
          <a:p>
            <a:pPr marL="114300" indent="0" algn="ctr">
              <a:buNone/>
            </a:pPr>
            <a:r>
              <a:rPr lang="en-US" sz="20000" dirty="0" smtClean="0"/>
              <a:t>?</a:t>
            </a:r>
            <a:endParaRPr lang="en-GB" sz="20000" dirty="0"/>
          </a:p>
        </p:txBody>
      </p:sp>
    </p:spTree>
    <p:extLst>
      <p:ext uri="{BB962C8B-B14F-4D97-AF65-F5344CB8AC3E}">
        <p14:creationId xmlns:p14="http://schemas.microsoft.com/office/powerpoint/2010/main" val="9045600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TotalTime>
  <Words>477</Words>
  <Application>Microsoft Office PowerPoint</Application>
  <PresentationFormat>On-screen Show (4:3)</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Norfolk ASD Specialist resource bases</vt:lpstr>
      <vt:lpstr>Where are we based…</vt:lpstr>
      <vt:lpstr>What we offer…</vt:lpstr>
      <vt:lpstr>Sprowston SRB</vt:lpstr>
      <vt:lpstr>Sprowston SRB</vt:lpstr>
      <vt:lpstr>The needs of the child…</vt:lpstr>
      <vt:lpstr>PowerPoint Presentation</vt:lpstr>
      <vt:lpstr>How to make a referral</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SRB</dc:title>
  <dc:creator>Emma Wyatt</dc:creator>
  <cp:lastModifiedBy>Emma Wyatt</cp:lastModifiedBy>
  <cp:revision>5</cp:revision>
  <dcterms:created xsi:type="dcterms:W3CDTF">2021-06-28T09:45:19Z</dcterms:created>
  <dcterms:modified xsi:type="dcterms:W3CDTF">2021-07-05T11:21:24Z</dcterms:modified>
</cp:coreProperties>
</file>