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3" r:id="rId4"/>
    <p:sldId id="277" r:id="rId5"/>
    <p:sldId id="279" r:id="rId6"/>
    <p:sldId id="276" r:id="rId7"/>
    <p:sldId id="278" r:id="rId8"/>
    <p:sldId id="260" r:id="rId9"/>
    <p:sldId id="284" r:id="rId10"/>
    <p:sldId id="264" r:id="rId11"/>
    <p:sldId id="262" r:id="rId12"/>
    <p:sldId id="263" r:id="rId13"/>
    <p:sldId id="285" r:id="rId14"/>
    <p:sldId id="280" r:id="rId15"/>
    <p:sldId id="267" r:id="rId16"/>
    <p:sldId id="266" r:id="rId17"/>
    <p:sldId id="282" r:id="rId18"/>
    <p:sldId id="281" r:id="rId19"/>
    <p:sldId id="269" r:id="rId20"/>
    <p:sldId id="270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1pPr>
    <a:lvl2pPr marL="0" marR="0" indent="2286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2pPr>
    <a:lvl3pPr marL="0" marR="0" indent="4572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3pPr>
    <a:lvl4pPr marL="0" marR="0" indent="6858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4pPr>
    <a:lvl5pPr marL="0" marR="0" indent="9144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>
            <a:alpha val="75000"/>
          </a:srgbClr>
        </a:solidFill>
        <a:effectLst/>
        <a:uFillTx/>
        <a:latin typeface="Proxima Nova Light"/>
        <a:ea typeface="Proxima Nova Light"/>
        <a:cs typeface="Proxima Nova Light"/>
        <a:sym typeface="Proxima Nov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7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DFF6D-E911-334D-B23C-43D863673D2E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31200-577B-8042-84E3-560B7DF6A705}">
      <dgm:prSet phldrT="[Text]" custT="1"/>
      <dgm:spPr/>
      <dgm:t>
        <a:bodyPr/>
        <a:lstStyle/>
        <a:p>
          <a:r>
            <a:rPr lang="en-US" sz="2000"/>
            <a:t>The Selectively Mute Child</a:t>
          </a:r>
          <a:endParaRPr lang="en-US" sz="2000" dirty="0"/>
        </a:p>
      </dgm:t>
    </dgm:pt>
    <dgm:pt modelId="{A897BF67-A9DF-2845-85E2-7F228973E007}" type="parTrans" cxnId="{AB13464B-1870-0748-BF6A-283C9E7F44BE}">
      <dgm:prSet/>
      <dgm:spPr/>
      <dgm:t>
        <a:bodyPr/>
        <a:lstStyle/>
        <a:p>
          <a:endParaRPr lang="en-US"/>
        </a:p>
      </dgm:t>
    </dgm:pt>
    <dgm:pt modelId="{F6688BAB-C5FE-624C-9CBE-F0326FEBEB61}" type="sibTrans" cxnId="{AB13464B-1870-0748-BF6A-283C9E7F44BE}">
      <dgm:prSet/>
      <dgm:spPr/>
      <dgm:t>
        <a:bodyPr/>
        <a:lstStyle/>
        <a:p>
          <a:endParaRPr lang="en-US"/>
        </a:p>
      </dgm:t>
    </dgm:pt>
    <dgm:pt modelId="{4373483B-8096-6349-B77B-F5B81F628748}">
      <dgm:prSet phldrT="[Text]" custT="1"/>
      <dgm:spPr/>
      <dgm:t>
        <a:bodyPr/>
        <a:lstStyle/>
        <a:p>
          <a:pPr algn="ctr"/>
          <a:r>
            <a:rPr lang="en-US" sz="1600" b="1" u="none"/>
            <a:t>PREDISPOSING FACTORS</a:t>
          </a:r>
        </a:p>
        <a:p>
          <a:pPr algn="l"/>
          <a:r>
            <a:rPr lang="en-US" sz="1600"/>
            <a:t>- SLCN</a:t>
          </a:r>
        </a:p>
        <a:p>
          <a:pPr algn="l"/>
          <a:r>
            <a:rPr lang="en-US" sz="1600"/>
            <a:t>- Personality type</a:t>
          </a:r>
        </a:p>
        <a:p>
          <a:pPr algn="l"/>
          <a:r>
            <a:rPr lang="en-US" sz="1600"/>
            <a:t>- Family history of anxiety</a:t>
          </a:r>
        </a:p>
        <a:p>
          <a:pPr algn="l"/>
          <a:r>
            <a:rPr lang="en-US" sz="1600"/>
            <a:t>- Family history of psychiatric illness</a:t>
          </a:r>
        </a:p>
        <a:p>
          <a:pPr algn="l"/>
          <a:r>
            <a:rPr lang="en-US" sz="1600"/>
            <a:t>- Poor function of certain neurotransmitters</a:t>
          </a:r>
        </a:p>
        <a:p>
          <a:pPr algn="l"/>
          <a:r>
            <a:rPr lang="en-US" sz="1600"/>
            <a:t>- Gender</a:t>
          </a:r>
        </a:p>
        <a:p>
          <a:pPr algn="l"/>
          <a:r>
            <a:rPr lang="en-US" sz="1600"/>
            <a:t>- A wider anxiety disorder (in conflict with DSM)</a:t>
          </a:r>
          <a:endParaRPr lang="en-US" sz="1600" dirty="0"/>
        </a:p>
      </dgm:t>
    </dgm:pt>
    <dgm:pt modelId="{D2691CA0-2502-B948-A602-70F9ED659747}" type="parTrans" cxnId="{0657CD56-506A-7F4B-9E1A-F5C6807735F1}">
      <dgm:prSet/>
      <dgm:spPr/>
      <dgm:t>
        <a:bodyPr/>
        <a:lstStyle/>
        <a:p>
          <a:endParaRPr lang="en-US"/>
        </a:p>
      </dgm:t>
    </dgm:pt>
    <dgm:pt modelId="{EC78D3DE-F7B0-3849-8ECA-5980F8D7533B}" type="sibTrans" cxnId="{0657CD56-506A-7F4B-9E1A-F5C6807735F1}">
      <dgm:prSet/>
      <dgm:spPr/>
      <dgm:t>
        <a:bodyPr/>
        <a:lstStyle/>
        <a:p>
          <a:endParaRPr lang="en-US"/>
        </a:p>
      </dgm:t>
    </dgm:pt>
    <dgm:pt modelId="{D88D451C-8281-4D49-8D3C-9315CF8514B3}">
      <dgm:prSet phldrT="[Text]" custT="1"/>
      <dgm:spPr/>
      <dgm:t>
        <a:bodyPr/>
        <a:lstStyle/>
        <a:p>
          <a:pPr algn="ctr"/>
          <a:r>
            <a:rPr lang="en-US" sz="1600" b="1"/>
            <a:t>PRECIPITATING FACTORS</a:t>
          </a:r>
        </a:p>
        <a:p>
          <a:pPr algn="l"/>
          <a:r>
            <a:rPr lang="en-US" sz="1600" b="0"/>
            <a:t>- Self Awareness</a:t>
          </a:r>
        </a:p>
        <a:p>
          <a:pPr algn="l"/>
          <a:r>
            <a:rPr lang="en-US" sz="1600" b="0"/>
            <a:t>- Teasing </a:t>
          </a:r>
        </a:p>
        <a:p>
          <a:pPr algn="l"/>
          <a:r>
            <a:rPr lang="en-US" sz="1600" b="0"/>
            <a:t>- Separation or loss trauma</a:t>
          </a:r>
        </a:p>
        <a:p>
          <a:pPr algn="l"/>
          <a:r>
            <a:rPr lang="en-US" sz="1600" b="0"/>
            <a:t>- Life event eg. Starting school</a:t>
          </a:r>
          <a:endParaRPr lang="en-US" sz="1600" b="0" dirty="0"/>
        </a:p>
      </dgm:t>
    </dgm:pt>
    <dgm:pt modelId="{D3432981-6EF5-7F4B-83C0-62ECC46D96AC}" type="parTrans" cxnId="{A90B7ADB-FF09-A443-B1F9-99E322298DBC}">
      <dgm:prSet/>
      <dgm:spPr/>
      <dgm:t>
        <a:bodyPr/>
        <a:lstStyle/>
        <a:p>
          <a:endParaRPr lang="en-US"/>
        </a:p>
      </dgm:t>
    </dgm:pt>
    <dgm:pt modelId="{CED008DF-7CA5-724F-A2D5-14539C030E0D}" type="sibTrans" cxnId="{A90B7ADB-FF09-A443-B1F9-99E322298DBC}">
      <dgm:prSet/>
      <dgm:spPr/>
      <dgm:t>
        <a:bodyPr/>
        <a:lstStyle/>
        <a:p>
          <a:endParaRPr lang="en-US"/>
        </a:p>
      </dgm:t>
    </dgm:pt>
    <dgm:pt modelId="{192F55ED-48B5-4B4B-B7AC-EFB0E9940B31}">
      <dgm:prSet phldrT="[Text]" custT="1"/>
      <dgm:spPr/>
      <dgm:t>
        <a:bodyPr/>
        <a:lstStyle/>
        <a:p>
          <a:pPr algn="ctr"/>
          <a:r>
            <a:rPr lang="en-US" sz="1600" b="1"/>
            <a:t>PERPETUATING FACTORS</a:t>
          </a:r>
        </a:p>
        <a:p>
          <a:pPr algn="l"/>
          <a:r>
            <a:rPr lang="en-US" sz="1600"/>
            <a:t>- Reinforcement of mutism</a:t>
          </a:r>
        </a:p>
        <a:p>
          <a:pPr algn="l"/>
          <a:r>
            <a:rPr lang="en-US" sz="1600"/>
            <a:t>- Over-acceptance of mutism</a:t>
          </a:r>
        </a:p>
        <a:p>
          <a:pPr algn="l"/>
          <a:r>
            <a:rPr lang="en-US" sz="1600"/>
            <a:t>- Ability to convey message NV</a:t>
          </a:r>
        </a:p>
        <a:p>
          <a:pPr algn="l"/>
          <a:r>
            <a:rPr lang="en-US" sz="1600"/>
            <a:t>- Social isolation</a:t>
          </a:r>
        </a:p>
        <a:p>
          <a:pPr algn="l"/>
          <a:r>
            <a:rPr lang="en-US" sz="1600"/>
            <a:t>- Minority group</a:t>
          </a:r>
        </a:p>
        <a:p>
          <a:pPr algn="l"/>
          <a:r>
            <a:rPr lang="en-US" sz="1600"/>
            <a:t>- Negative models of communication in the family</a:t>
          </a:r>
          <a:endParaRPr lang="en-US" sz="1600" dirty="0"/>
        </a:p>
      </dgm:t>
    </dgm:pt>
    <dgm:pt modelId="{660EC932-9FCB-1943-9C05-37F806B574F4}" type="parTrans" cxnId="{06DBF100-855C-FD49-A394-65024BBC2235}">
      <dgm:prSet/>
      <dgm:spPr/>
      <dgm:t>
        <a:bodyPr/>
        <a:lstStyle/>
        <a:p>
          <a:endParaRPr lang="en-US"/>
        </a:p>
      </dgm:t>
    </dgm:pt>
    <dgm:pt modelId="{F5C2B039-44D1-024C-A4B0-5F2B064B76EF}" type="sibTrans" cxnId="{06DBF100-855C-FD49-A394-65024BBC2235}">
      <dgm:prSet/>
      <dgm:spPr/>
      <dgm:t>
        <a:bodyPr/>
        <a:lstStyle/>
        <a:p>
          <a:endParaRPr lang="en-US"/>
        </a:p>
      </dgm:t>
    </dgm:pt>
    <dgm:pt modelId="{62100CF8-D752-4C41-9EBD-CE1B1C92EEBE}" type="pres">
      <dgm:prSet presAssocID="{703DFF6D-E911-334D-B23C-43D863673D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609A1B6-0158-7E4B-AB4E-C5572DA83AD7}" type="pres">
      <dgm:prSet presAssocID="{BAE31200-577B-8042-84E3-560B7DF6A705}" presName="singleCycle" presStyleCnt="0"/>
      <dgm:spPr/>
    </dgm:pt>
    <dgm:pt modelId="{78BF0B0C-A8B6-D34D-932D-2BA0E9C3D47E}" type="pres">
      <dgm:prSet presAssocID="{BAE31200-577B-8042-84E3-560B7DF6A705}" presName="singleCenter" presStyleLbl="node1" presStyleIdx="0" presStyleCnt="4" custLinFactNeighborX="-454" custLinFactNeighborY="2765">
        <dgm:presLayoutVars>
          <dgm:chMax val="7"/>
          <dgm:chPref val="7"/>
        </dgm:presLayoutVars>
      </dgm:prSet>
      <dgm:spPr/>
    </dgm:pt>
    <dgm:pt modelId="{FCC5C238-7401-C64B-881B-6DC9D992571A}" type="pres">
      <dgm:prSet presAssocID="{D2691CA0-2502-B948-A602-70F9ED659747}" presName="Name56" presStyleLbl="parChTrans1D2" presStyleIdx="0" presStyleCnt="3"/>
      <dgm:spPr/>
    </dgm:pt>
    <dgm:pt modelId="{AC3B6E5C-CF90-B649-A43E-09CB1469AF6D}" type="pres">
      <dgm:prSet presAssocID="{4373483B-8096-6349-B77B-F5B81F628748}" presName="text0" presStyleLbl="node1" presStyleIdx="1" presStyleCnt="4" custScaleX="287624" custScaleY="344207" custRadScaleRad="130521" custRadScaleInc="-98686">
        <dgm:presLayoutVars>
          <dgm:bulletEnabled val="1"/>
        </dgm:presLayoutVars>
      </dgm:prSet>
      <dgm:spPr/>
    </dgm:pt>
    <dgm:pt modelId="{21A50989-BB76-A04A-A6C8-2DCF4AAB27B6}" type="pres">
      <dgm:prSet presAssocID="{D3432981-6EF5-7F4B-83C0-62ECC46D96AC}" presName="Name56" presStyleLbl="parChTrans1D2" presStyleIdx="1" presStyleCnt="3"/>
      <dgm:spPr/>
    </dgm:pt>
    <dgm:pt modelId="{350BBCCC-5BF3-5D48-AE7F-76C020D5FBF5}" type="pres">
      <dgm:prSet presAssocID="{D88D451C-8281-4D49-8D3C-9315CF8514B3}" presName="text0" presStyleLbl="node1" presStyleIdx="2" presStyleCnt="4" custScaleX="270540" custScaleY="158325" custRadScaleRad="115782" custRadScaleInc="-24211">
        <dgm:presLayoutVars>
          <dgm:bulletEnabled val="1"/>
        </dgm:presLayoutVars>
      </dgm:prSet>
      <dgm:spPr/>
    </dgm:pt>
    <dgm:pt modelId="{21C5226A-D42F-5541-85EE-177B602ABC28}" type="pres">
      <dgm:prSet presAssocID="{660EC932-9FCB-1943-9C05-37F806B574F4}" presName="Name56" presStyleLbl="parChTrans1D2" presStyleIdx="2" presStyleCnt="3"/>
      <dgm:spPr/>
    </dgm:pt>
    <dgm:pt modelId="{DB97C336-9D52-664E-8DF3-03AFDB18DAB9}" type="pres">
      <dgm:prSet presAssocID="{192F55ED-48B5-4B4B-B7AC-EFB0E9940B31}" presName="text0" presStyleLbl="node1" presStyleIdx="3" presStyleCnt="4" custScaleX="305461" custScaleY="249696" custRadScaleRad="129837" custRadScaleInc="288675">
        <dgm:presLayoutVars>
          <dgm:bulletEnabled val="1"/>
        </dgm:presLayoutVars>
      </dgm:prSet>
      <dgm:spPr/>
    </dgm:pt>
  </dgm:ptLst>
  <dgm:cxnLst>
    <dgm:cxn modelId="{06DBF100-855C-FD49-A394-65024BBC2235}" srcId="{BAE31200-577B-8042-84E3-560B7DF6A705}" destId="{192F55ED-48B5-4B4B-B7AC-EFB0E9940B31}" srcOrd="2" destOrd="0" parTransId="{660EC932-9FCB-1943-9C05-37F806B574F4}" sibTransId="{F5C2B039-44D1-024C-A4B0-5F2B064B76EF}"/>
    <dgm:cxn modelId="{6BC06528-86CD-EC41-9F4D-D84B750A1450}" type="presOf" srcId="{660EC932-9FCB-1943-9C05-37F806B574F4}" destId="{21C5226A-D42F-5541-85EE-177B602ABC28}" srcOrd="0" destOrd="0" presId="urn:microsoft.com/office/officeart/2008/layout/RadialCluster"/>
    <dgm:cxn modelId="{228A1829-6B87-2B48-A9E6-DDFE542E8C5D}" type="presOf" srcId="{D2691CA0-2502-B948-A602-70F9ED659747}" destId="{FCC5C238-7401-C64B-881B-6DC9D992571A}" srcOrd="0" destOrd="0" presId="urn:microsoft.com/office/officeart/2008/layout/RadialCluster"/>
    <dgm:cxn modelId="{57E6C042-96D0-F642-950B-DE9E7DC64033}" type="presOf" srcId="{D3432981-6EF5-7F4B-83C0-62ECC46D96AC}" destId="{21A50989-BB76-A04A-A6C8-2DCF4AAB27B6}" srcOrd="0" destOrd="0" presId="urn:microsoft.com/office/officeart/2008/layout/RadialCluster"/>
    <dgm:cxn modelId="{AB13464B-1870-0748-BF6A-283C9E7F44BE}" srcId="{703DFF6D-E911-334D-B23C-43D863673D2E}" destId="{BAE31200-577B-8042-84E3-560B7DF6A705}" srcOrd="0" destOrd="0" parTransId="{A897BF67-A9DF-2845-85E2-7F228973E007}" sibTransId="{F6688BAB-C5FE-624C-9CBE-F0326FEBEB61}"/>
    <dgm:cxn modelId="{0657CD56-506A-7F4B-9E1A-F5C6807735F1}" srcId="{BAE31200-577B-8042-84E3-560B7DF6A705}" destId="{4373483B-8096-6349-B77B-F5B81F628748}" srcOrd="0" destOrd="0" parTransId="{D2691CA0-2502-B948-A602-70F9ED659747}" sibTransId="{EC78D3DE-F7B0-3849-8ECA-5980F8D7533B}"/>
    <dgm:cxn modelId="{EC968E75-C03E-BD4A-A28F-DC19BFB0B0A3}" type="presOf" srcId="{BAE31200-577B-8042-84E3-560B7DF6A705}" destId="{78BF0B0C-A8B6-D34D-932D-2BA0E9C3D47E}" srcOrd="0" destOrd="0" presId="urn:microsoft.com/office/officeart/2008/layout/RadialCluster"/>
    <dgm:cxn modelId="{99CAC982-9B13-ED49-800E-06FDB41346B0}" type="presOf" srcId="{703DFF6D-E911-334D-B23C-43D863673D2E}" destId="{62100CF8-D752-4C41-9EBD-CE1B1C92EEBE}" srcOrd="0" destOrd="0" presId="urn:microsoft.com/office/officeart/2008/layout/RadialCluster"/>
    <dgm:cxn modelId="{E83B33DA-896B-C74B-B705-69F28DC7EC7F}" type="presOf" srcId="{4373483B-8096-6349-B77B-F5B81F628748}" destId="{AC3B6E5C-CF90-B649-A43E-09CB1469AF6D}" srcOrd="0" destOrd="0" presId="urn:microsoft.com/office/officeart/2008/layout/RadialCluster"/>
    <dgm:cxn modelId="{A90B7ADB-FF09-A443-B1F9-99E322298DBC}" srcId="{BAE31200-577B-8042-84E3-560B7DF6A705}" destId="{D88D451C-8281-4D49-8D3C-9315CF8514B3}" srcOrd="1" destOrd="0" parTransId="{D3432981-6EF5-7F4B-83C0-62ECC46D96AC}" sibTransId="{CED008DF-7CA5-724F-A2D5-14539C030E0D}"/>
    <dgm:cxn modelId="{8EBA3DE0-E8FD-DE4E-B9BF-9F2AD59AFF2E}" type="presOf" srcId="{D88D451C-8281-4D49-8D3C-9315CF8514B3}" destId="{350BBCCC-5BF3-5D48-AE7F-76C020D5FBF5}" srcOrd="0" destOrd="0" presId="urn:microsoft.com/office/officeart/2008/layout/RadialCluster"/>
    <dgm:cxn modelId="{A2662DE8-5050-A04C-B8A3-059A7A099643}" type="presOf" srcId="{192F55ED-48B5-4B4B-B7AC-EFB0E9940B31}" destId="{DB97C336-9D52-664E-8DF3-03AFDB18DAB9}" srcOrd="0" destOrd="0" presId="urn:microsoft.com/office/officeart/2008/layout/RadialCluster"/>
    <dgm:cxn modelId="{1FF05266-6A99-F249-ABCA-7DDAF20C418E}" type="presParOf" srcId="{62100CF8-D752-4C41-9EBD-CE1B1C92EEBE}" destId="{F609A1B6-0158-7E4B-AB4E-C5572DA83AD7}" srcOrd="0" destOrd="0" presId="urn:microsoft.com/office/officeart/2008/layout/RadialCluster"/>
    <dgm:cxn modelId="{ADEE59D7-A68D-1845-8E35-02C6E9632078}" type="presParOf" srcId="{F609A1B6-0158-7E4B-AB4E-C5572DA83AD7}" destId="{78BF0B0C-A8B6-D34D-932D-2BA0E9C3D47E}" srcOrd="0" destOrd="0" presId="urn:microsoft.com/office/officeart/2008/layout/RadialCluster"/>
    <dgm:cxn modelId="{F9332E52-1763-F54F-A7BC-5ECC68E46D7E}" type="presParOf" srcId="{F609A1B6-0158-7E4B-AB4E-C5572DA83AD7}" destId="{FCC5C238-7401-C64B-881B-6DC9D992571A}" srcOrd="1" destOrd="0" presId="urn:microsoft.com/office/officeart/2008/layout/RadialCluster"/>
    <dgm:cxn modelId="{D17926C5-8C36-0245-8B12-2E6420750846}" type="presParOf" srcId="{F609A1B6-0158-7E4B-AB4E-C5572DA83AD7}" destId="{AC3B6E5C-CF90-B649-A43E-09CB1469AF6D}" srcOrd="2" destOrd="0" presId="urn:microsoft.com/office/officeart/2008/layout/RadialCluster"/>
    <dgm:cxn modelId="{16759BF0-0C81-BF49-A219-2787CFB138B2}" type="presParOf" srcId="{F609A1B6-0158-7E4B-AB4E-C5572DA83AD7}" destId="{21A50989-BB76-A04A-A6C8-2DCF4AAB27B6}" srcOrd="3" destOrd="0" presId="urn:microsoft.com/office/officeart/2008/layout/RadialCluster"/>
    <dgm:cxn modelId="{B43C2C42-7760-194F-B3BD-7B049934F7A2}" type="presParOf" srcId="{F609A1B6-0158-7E4B-AB4E-C5572DA83AD7}" destId="{350BBCCC-5BF3-5D48-AE7F-76C020D5FBF5}" srcOrd="4" destOrd="0" presId="urn:microsoft.com/office/officeart/2008/layout/RadialCluster"/>
    <dgm:cxn modelId="{3887D737-2887-174E-BF7C-9AA0B7DB175C}" type="presParOf" srcId="{F609A1B6-0158-7E4B-AB4E-C5572DA83AD7}" destId="{21C5226A-D42F-5541-85EE-177B602ABC28}" srcOrd="5" destOrd="0" presId="urn:microsoft.com/office/officeart/2008/layout/RadialCluster"/>
    <dgm:cxn modelId="{7ADAD066-F74A-CD49-B6C3-BDDDA58C079D}" type="presParOf" srcId="{F609A1B6-0158-7E4B-AB4E-C5572DA83AD7}" destId="{DB97C336-9D52-664E-8DF3-03AFDB18DAB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F0B0C-A8B6-D34D-932D-2BA0E9C3D47E}">
      <dsp:nvSpPr>
        <dsp:cNvPr id="0" name=""/>
        <dsp:cNvSpPr/>
      </dsp:nvSpPr>
      <dsp:spPr>
        <a:xfrm>
          <a:off x="5075004" y="3561649"/>
          <a:ext cx="1985253" cy="1985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Selectively Mute Child</a:t>
          </a:r>
          <a:endParaRPr lang="en-US" sz="2000" kern="1200" dirty="0"/>
        </a:p>
      </dsp:txBody>
      <dsp:txXfrm>
        <a:off x="5171916" y="3658561"/>
        <a:ext cx="1791429" cy="1791429"/>
      </dsp:txXfrm>
    </dsp:sp>
    <dsp:sp modelId="{FCC5C238-7401-C64B-881B-6DC9D992571A}">
      <dsp:nvSpPr>
        <dsp:cNvPr id="0" name=""/>
        <dsp:cNvSpPr/>
      </dsp:nvSpPr>
      <dsp:spPr>
        <a:xfrm rot="12782476">
          <a:off x="4541100" y="3750281"/>
          <a:ext cx="580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08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B6E5C-CF90-B649-A43E-09CB1469AF6D}">
      <dsp:nvSpPr>
        <dsp:cNvPr id="0" name=""/>
        <dsp:cNvSpPr/>
      </dsp:nvSpPr>
      <dsp:spPr>
        <a:xfrm>
          <a:off x="762328" y="58547"/>
          <a:ext cx="3825742" cy="4578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/>
            <a:t>PREDISPOSING FACTORS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SLCN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Personality type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Family history of anxiety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Family history of psychiatric illness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Poor function of certain neurotransmitters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Gender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A wider anxiety disorder (in conflict with DSM)</a:t>
          </a:r>
          <a:endParaRPr lang="en-US" sz="1600" kern="1200" dirty="0"/>
        </a:p>
      </dsp:txBody>
      <dsp:txXfrm>
        <a:off x="949085" y="245304"/>
        <a:ext cx="3452228" cy="4204850"/>
      </dsp:txXfrm>
    </dsp:sp>
    <dsp:sp modelId="{21A50989-BB76-A04A-A6C8-2DCF4AAB27B6}">
      <dsp:nvSpPr>
        <dsp:cNvPr id="0" name=""/>
        <dsp:cNvSpPr/>
      </dsp:nvSpPr>
      <dsp:spPr>
        <a:xfrm rot="762236">
          <a:off x="7052233" y="4850123"/>
          <a:ext cx="6555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5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BBCCC-5BF3-5D48-AE7F-76C020D5FBF5}">
      <dsp:nvSpPr>
        <dsp:cNvPr id="0" name=""/>
        <dsp:cNvSpPr/>
      </dsp:nvSpPr>
      <dsp:spPr>
        <a:xfrm>
          <a:off x="7699718" y="4274853"/>
          <a:ext cx="3598505" cy="210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PRECIPITATING FACTORS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 Self Awareness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 Teasing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 Separation or loss trauma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- Life event eg. Starting school</a:t>
          </a:r>
          <a:endParaRPr lang="en-US" sz="1600" b="0" kern="1200" dirty="0"/>
        </a:p>
      </dsp:txBody>
      <dsp:txXfrm>
        <a:off x="7802520" y="4377655"/>
        <a:ext cx="3392901" cy="1900307"/>
      </dsp:txXfrm>
    </dsp:sp>
    <dsp:sp modelId="{21C5226A-D42F-5541-85EE-177B602ABC28}">
      <dsp:nvSpPr>
        <dsp:cNvPr id="0" name=""/>
        <dsp:cNvSpPr/>
      </dsp:nvSpPr>
      <dsp:spPr>
        <a:xfrm rot="19292580">
          <a:off x="7036023" y="3696440"/>
          <a:ext cx="2234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7C336-9D52-664E-8DF3-03AFDB18DAB9}">
      <dsp:nvSpPr>
        <dsp:cNvPr id="0" name=""/>
        <dsp:cNvSpPr/>
      </dsp:nvSpPr>
      <dsp:spPr>
        <a:xfrm>
          <a:off x="7235223" y="352894"/>
          <a:ext cx="4062996" cy="3321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PERPETUATING FACTORS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Reinforcement of mutism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Over-acceptance of mutism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Ability to convey message NV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Social isolation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Minority group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 Negative models of communication in the family</a:t>
          </a:r>
          <a:endParaRPr lang="en-US" sz="1600" kern="1200" dirty="0"/>
        </a:p>
      </dsp:txBody>
      <dsp:txXfrm>
        <a:off x="7397353" y="515024"/>
        <a:ext cx="3738736" cy="299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800100" y="1079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2800" y="3136900"/>
            <a:ext cx="11225013" cy="40323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Line"/>
          <p:cNvSpPr/>
          <p:nvPr/>
        </p:nvSpPr>
        <p:spPr>
          <a:xfrm>
            <a:off x="889893" y="552450"/>
            <a:ext cx="11225015" cy="0"/>
          </a:xfrm>
          <a:prstGeom prst="line">
            <a:avLst/>
          </a:prstGeom>
          <a:ln w="25400">
            <a:solidFill>
              <a:srgbClr val="060101">
                <a:alpha val="1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>
            <a:off x="889893" y="996950"/>
            <a:ext cx="11225015" cy="0"/>
          </a:xfrm>
          <a:prstGeom prst="line">
            <a:avLst/>
          </a:prstGeom>
          <a:ln w="25400">
            <a:solidFill>
              <a:srgbClr val="060101">
                <a:alpha val="1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00" y="7893782"/>
            <a:ext cx="13416800" cy="2119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20" y="8656580"/>
            <a:ext cx="2070659" cy="899189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0393" y="657225"/>
            <a:ext cx="392177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00100" y="1079500"/>
            <a:ext cx="11099800" cy="2159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12800" y="3136900"/>
            <a:ext cx="6024761" cy="487665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  <a:lvl2pPr indent="342900"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2pPr>
            <a:lvl3pPr indent="685800"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3pPr>
            <a:lvl4pPr indent="1028700"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4pPr>
            <a:lvl5pPr indent="1371600">
              <a:lnSpc>
                <a:spcPct val="100000"/>
              </a:lnSpc>
              <a:spcBef>
                <a:spcPts val="1000"/>
              </a:spcBef>
              <a:defRPr sz="2400">
                <a:solidFill>
                  <a:srgbClr val="000000">
                    <a:alpha val="75000"/>
                  </a:srgbClr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Line"/>
          <p:cNvSpPr/>
          <p:nvPr/>
        </p:nvSpPr>
        <p:spPr>
          <a:xfrm>
            <a:off x="889893" y="552450"/>
            <a:ext cx="11225015" cy="0"/>
          </a:xfrm>
          <a:prstGeom prst="line">
            <a:avLst/>
          </a:prstGeom>
          <a:ln w="25400">
            <a:solidFill>
              <a:srgbClr val="000000">
                <a:alpha val="1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" name="Line"/>
          <p:cNvSpPr/>
          <p:nvPr/>
        </p:nvSpPr>
        <p:spPr>
          <a:xfrm>
            <a:off x="889893" y="996950"/>
            <a:ext cx="11225015" cy="0"/>
          </a:xfrm>
          <a:prstGeom prst="line">
            <a:avLst/>
          </a:prstGeom>
          <a:ln w="25400">
            <a:solidFill>
              <a:srgbClr val="000000">
                <a:alpha val="1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000" y="7893782"/>
            <a:ext cx="13416800" cy="2119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820" y="8656580"/>
            <a:ext cx="2070659" cy="899189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Image"/>
          <p:cNvSpPr>
            <a:spLocks noGrp="1"/>
          </p:cNvSpPr>
          <p:nvPr>
            <p:ph type="pic" sz="quarter" idx="13"/>
          </p:nvPr>
        </p:nvSpPr>
        <p:spPr>
          <a:xfrm>
            <a:off x="6962906" y="3280697"/>
            <a:ext cx="6076951" cy="4051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6361" y="657225"/>
            <a:ext cx="392177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13307" y="9251950"/>
            <a:ext cx="365485" cy="410369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48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13307" y="9251950"/>
            <a:ext cx="365485" cy="410369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152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98500" y="7874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24669" y="4375150"/>
            <a:ext cx="10464801" cy="2743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Line"/>
          <p:cNvSpPr/>
          <p:nvPr/>
        </p:nvSpPr>
        <p:spPr>
          <a:xfrm>
            <a:off x="767538" y="3892550"/>
            <a:ext cx="10464801" cy="0"/>
          </a:xfrm>
          <a:prstGeom prst="line">
            <a:avLst/>
          </a:prstGeom>
          <a:ln w="25400">
            <a:solidFill>
              <a:srgbClr val="000000">
                <a:alpha val="1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6000" y="7893782"/>
            <a:ext cx="13416800" cy="211943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mmunicate-therapy.co.uk"/>
          <p:cNvSpPr txBox="1"/>
          <p:nvPr/>
        </p:nvSpPr>
        <p:spPr>
          <a:xfrm>
            <a:off x="725852" y="9004574"/>
            <a:ext cx="53523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3200"/>
              </a:spcBef>
              <a:defRPr sz="2000">
                <a:solidFill>
                  <a:srgbClr val="FEFEFE"/>
                </a:solidFill>
                <a:latin typeface="+mn-lt"/>
                <a:ea typeface="+mn-ea"/>
                <a:cs typeface="+mn-cs"/>
                <a:sym typeface="Serifa"/>
              </a:defRPr>
            </a:lvl1pPr>
          </a:lstStyle>
          <a:p>
            <a:r>
              <a:t>communicate-therapy.co.uk</a:t>
            </a:r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820" y="8656580"/>
            <a:ext cx="2070659" cy="89918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961" y="9251950"/>
            <a:ext cx="392177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000">
                <a:solidFill>
                  <a:srgbClr val="82A528"/>
                </a:solidFill>
                <a:latin typeface="+mn-lt"/>
                <a:ea typeface="+mn-ea"/>
                <a:cs typeface="+mn-cs"/>
                <a:sym typeface="Serif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1pPr>
      <a:lvl2pPr marL="0" marR="0" indent="2286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2pPr>
      <a:lvl3pPr marL="0" marR="0" indent="4572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3pPr>
      <a:lvl4pPr marL="0" marR="0" indent="6858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4pPr>
      <a:lvl5pPr marL="0" marR="0" indent="9144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5pPr>
      <a:lvl6pPr marL="0" marR="0" indent="11430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6pPr>
      <a:lvl7pPr marL="0" marR="0" indent="13716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7pPr>
      <a:lvl8pPr marL="0" marR="0" indent="16002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8pPr>
      <a:lvl9pPr marL="0" marR="0" indent="18288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0" b="0" i="0" u="none" strike="noStrike" cap="none" spc="0" baseline="0">
          <a:solidFill>
            <a:srgbClr val="76A63A"/>
          </a:solidFill>
          <a:uFillTx/>
          <a:latin typeface="+mn-lt"/>
          <a:ea typeface="+mn-ea"/>
          <a:cs typeface="+mn-cs"/>
          <a:sym typeface="Serifa"/>
        </a:defRPr>
      </a:lvl9pPr>
    </p:titleStyle>
    <p:bodyStyle>
      <a:lvl1pPr marL="0" marR="0" indent="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1pPr>
      <a:lvl2pPr marL="0" marR="0" indent="2286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2pPr>
      <a:lvl3pPr marL="0" marR="0" indent="4572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3pPr>
      <a:lvl4pPr marL="0" marR="0" indent="6858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4pPr>
      <a:lvl5pPr marL="0" marR="0" indent="9144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5pPr>
      <a:lvl6pPr marL="0" marR="0" indent="11430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6pPr>
      <a:lvl7pPr marL="0" marR="0" indent="13716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7pPr>
      <a:lvl8pPr marL="0" marR="0" indent="16002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8pPr>
      <a:lvl9pPr marL="0" marR="0" indent="1828800" algn="l" defTabSz="584200" rtl="0" latinLnBrk="0">
        <a:lnSpc>
          <a:spcPct val="2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D9C36"/>
          </a:solidFill>
          <a:uFillTx/>
          <a:latin typeface="+mn-lt"/>
          <a:ea typeface="+mn-ea"/>
          <a:cs typeface="+mn-cs"/>
          <a:sym typeface="Serif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erif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une.edu.au/usingpsychology/2018/09/01/nine-ways-teachers-can-help-young-students-overcome-shynes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uilding rapport with reluctant children"/>
          <p:cNvSpPr txBox="1">
            <a:spLocks noGrp="1"/>
          </p:cNvSpPr>
          <p:nvPr>
            <p:ph type="ctrTitle"/>
          </p:nvPr>
        </p:nvSpPr>
        <p:spPr>
          <a:xfrm>
            <a:off x="698500" y="787400"/>
            <a:ext cx="11607800" cy="2930161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79044">
              <a:lnSpc>
                <a:spcPct val="100000"/>
              </a:lnSpc>
              <a:defRPr sz="8118" b="1"/>
            </a:lvl1pPr>
          </a:lstStyle>
          <a:p>
            <a:r>
              <a:rPr lang="en-GB" dirty="0"/>
              <a:t>Talking Mats</a:t>
            </a:r>
            <a:endParaRPr dirty="0"/>
          </a:p>
        </p:txBody>
      </p:sp>
      <p:sp>
        <p:nvSpPr>
          <p:cNvPr id="54" name="And begin the speech &amp; language therapy process"/>
          <p:cNvSpPr txBox="1">
            <a:spLocks noGrp="1"/>
          </p:cNvSpPr>
          <p:nvPr>
            <p:ph type="subTitle" sz="quarter" idx="1"/>
          </p:nvPr>
        </p:nvSpPr>
        <p:spPr>
          <a:xfrm>
            <a:off x="724669" y="4375149"/>
            <a:ext cx="11843396" cy="3899421"/>
          </a:xfrm>
          <a:prstGeom prst="rect">
            <a:avLst/>
          </a:prstGeom>
        </p:spPr>
        <p:txBody>
          <a:bodyPr>
            <a:normAutofit/>
          </a:bodyPr>
          <a:lstStyle>
            <a:lvl1pPr defTabSz="572516">
              <a:lnSpc>
                <a:spcPct val="100000"/>
              </a:lnSpc>
              <a:defRPr sz="3920"/>
            </a:lvl1pPr>
          </a:lstStyle>
          <a:p>
            <a:r>
              <a:rPr lang="en-GB" dirty="0"/>
              <a:t>Reluctant Talkers, and involving children in decision making.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1800" dirty="0"/>
              <a:t>Emma Ferris, March 2022</a:t>
            </a:r>
          </a:p>
          <a:p>
            <a:r>
              <a:rPr lang="en-GB" sz="1800" dirty="0"/>
              <a:t>Highly Specialist SLT</a:t>
            </a:r>
          </a:p>
          <a:p>
            <a:r>
              <a:rPr lang="en-GB" sz="1800" dirty="0"/>
              <a:t>Associate Professor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277335"/>
            <a:ext cx="11490960" cy="1545682"/>
          </a:xfrm>
        </p:spPr>
        <p:txBody>
          <a:bodyPr>
            <a:noAutofit/>
          </a:bodyPr>
          <a:lstStyle/>
          <a:p>
            <a:r>
              <a:rPr lang="en-US" sz="6000" dirty="0"/>
              <a:t>Causation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70185065"/>
              </p:ext>
            </p:extLst>
          </p:nvPr>
        </p:nvGraphicFramePr>
        <p:xfrm>
          <a:off x="650241" y="1986845"/>
          <a:ext cx="11958409" cy="661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11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e effects of SLCN"/>
          <p:cNvSpPr txBox="1">
            <a:spLocks noGrp="1"/>
          </p:cNvSpPr>
          <p:nvPr>
            <p:ph type="title"/>
          </p:nvPr>
        </p:nvSpPr>
        <p:spPr>
          <a:xfrm>
            <a:off x="709686" y="546100"/>
            <a:ext cx="11585428" cy="1201391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14095">
              <a:defRPr sz="8712"/>
            </a:lvl1pPr>
          </a:lstStyle>
          <a:p>
            <a:r>
              <a:rPr sz="6000" dirty="0"/>
              <a:t>The effects of SLCN</a:t>
            </a: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363761"/>
            <a:ext cx="7248291" cy="491375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A child’s confidence in communicating and interacting could be effected due to a difficulty in any area of SLCN"/>
          <p:cNvSpPr txBox="1"/>
          <p:nvPr/>
        </p:nvSpPr>
        <p:spPr>
          <a:xfrm>
            <a:off x="8265357" y="3360135"/>
            <a:ext cx="4295698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100">
                <a:solidFill>
                  <a:srgbClr val="000000"/>
                </a:solidFill>
              </a:defRPr>
            </a:lvl1pPr>
          </a:lstStyle>
          <a:p>
            <a:r>
              <a:rPr dirty="0"/>
              <a:t>A child’s confidence in communicating and interacting could be effected due to a difficulty in any area of SLCN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ffects on ‘use’ 5"/>
          <p:cNvSpPr txBox="1">
            <a:spLocks noGrp="1"/>
          </p:cNvSpPr>
          <p:nvPr>
            <p:ph type="title"/>
          </p:nvPr>
        </p:nvSpPr>
        <p:spPr>
          <a:xfrm>
            <a:off x="825499" y="252960"/>
            <a:ext cx="11672243" cy="1549301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r>
              <a:rPr sz="6000" dirty="0"/>
              <a:t>Effects on ‘use’ </a:t>
            </a:r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39" y="1644650"/>
            <a:ext cx="8289965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DEA22-D0DE-5E40-A2A7-D2B4C3D8009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000" dirty="0"/>
              <a:t>Talking Mats … </a:t>
            </a:r>
          </a:p>
          <a:p>
            <a:r>
              <a:rPr lang="en-US" sz="6000" dirty="0"/>
              <a:t>a tool, not intervention</a:t>
            </a:r>
          </a:p>
        </p:txBody>
      </p:sp>
    </p:spTree>
    <p:extLst>
      <p:ext uri="{BB962C8B-B14F-4D97-AF65-F5344CB8AC3E}">
        <p14:creationId xmlns:p14="http://schemas.microsoft.com/office/powerpoint/2010/main" val="11692500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261870"/>
            <a:ext cx="11490960" cy="1319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Stages of Confident Speaking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398691"/>
              </p:ext>
            </p:extLst>
          </p:nvPr>
        </p:nvGraphicFramePr>
        <p:xfrm>
          <a:off x="514722" y="1886093"/>
          <a:ext cx="11975355" cy="619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Stage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</a:t>
                      </a:r>
                      <a:r>
                        <a:rPr lang="en-US" sz="2000" baseline="0" dirty="0"/>
                        <a:t> communication or participation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Cooperation</a:t>
                      </a:r>
                      <a:r>
                        <a:rPr lang="en-US" sz="2000" baseline="0" dirty="0"/>
                        <a:t>, but no communication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 marL="130048" marR="130048" marT="65024" marB="650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 through</a:t>
                      </a:r>
                      <a:r>
                        <a:rPr lang="en-US" sz="2000" baseline="0" dirty="0"/>
                        <a:t> visual, non-verbal means</a:t>
                      </a:r>
                      <a:endParaRPr lang="en-US" sz="2000" dirty="0"/>
                    </a:p>
                  </a:txBody>
                  <a:tcPr marL="130048" marR="130048" marT="65024" marB="650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of non-verbal sounds with keyworker</a:t>
                      </a:r>
                      <a:r>
                        <a:rPr lang="en-US" sz="2000" baseline="0" dirty="0"/>
                        <a:t> in a specific setting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Speech</a:t>
                      </a:r>
                      <a:r>
                        <a:rPr lang="en-US" sz="2000" baseline="0" dirty="0"/>
                        <a:t> within earshot of keyworker</a:t>
                      </a:r>
                      <a:endParaRPr lang="en-US" sz="2000" i="1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of single words</a:t>
                      </a:r>
                      <a:r>
                        <a:rPr lang="en-US" sz="2000" baseline="0" dirty="0"/>
                        <a:t> with keyworker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Connected speech</a:t>
                      </a:r>
                      <a:r>
                        <a:rPr lang="en-US" sz="2000" baseline="0" dirty="0"/>
                        <a:t> with keyworker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Connected speech with a range of</a:t>
                      </a:r>
                      <a:r>
                        <a:rPr lang="en-US" sz="2000" baseline="0" dirty="0"/>
                        <a:t> people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9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Connected speech in a range of settings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3055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Generalised</a:t>
                      </a:r>
                      <a:r>
                        <a:rPr lang="en-US" sz="2000" baseline="0" dirty="0"/>
                        <a:t> communication</a:t>
                      </a:r>
                      <a:endParaRPr lang="en-US" sz="2000" dirty="0"/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alking Mats as an ‘in’"/>
          <p:cNvSpPr txBox="1">
            <a:spLocks noGrp="1"/>
          </p:cNvSpPr>
          <p:nvPr>
            <p:ph type="title"/>
          </p:nvPr>
        </p:nvSpPr>
        <p:spPr>
          <a:xfrm>
            <a:off x="711200" y="114300"/>
            <a:ext cx="11582400" cy="176530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defTabSz="514095">
              <a:lnSpc>
                <a:spcPct val="100000"/>
              </a:lnSpc>
              <a:defRPr sz="8712"/>
            </a:lvl1pPr>
          </a:lstStyle>
          <a:p>
            <a:r>
              <a:rPr sz="6000" dirty="0"/>
              <a:t>Talking Mats as an ‘in’</a:t>
            </a:r>
          </a:p>
        </p:txBody>
      </p:sp>
      <p:sp>
        <p:nvSpPr>
          <p:cNvPr id="91" name="It supports communication and interaction by:…"/>
          <p:cNvSpPr txBox="1">
            <a:spLocks noGrp="1"/>
          </p:cNvSpPr>
          <p:nvPr>
            <p:ph type="body" idx="1"/>
          </p:nvPr>
        </p:nvSpPr>
        <p:spPr>
          <a:xfrm>
            <a:off x="889893" y="2548328"/>
            <a:ext cx="11225014" cy="54843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78358">
              <a:spcBef>
                <a:spcPts val="900"/>
              </a:spcBef>
              <a:defRPr sz="2970">
                <a:solidFill>
                  <a:srgbClr val="000000"/>
                </a:solidFill>
              </a:defRPr>
            </a:pPr>
            <a:r>
              <a:rPr dirty="0"/>
              <a:t>It supports communication and interaction by: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Focusing on key words and information 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Multi-sensory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Reduces memory demands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Reduces attention demands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Gives the child time to respond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Gives the child more control of the activity and speed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Provides a structure for open-ended questions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Avoids direct confrontation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970">
                <a:solidFill>
                  <a:srgbClr val="000000"/>
                </a:solidFill>
              </a:defRPr>
            </a:pPr>
            <a:r>
              <a:rPr dirty="0"/>
              <a:t>Helps the child to say ‘no’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04" y="1406837"/>
            <a:ext cx="8836496" cy="647886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alking Mats"/>
          <p:cNvSpPr txBox="1">
            <a:spLocks noGrp="1"/>
          </p:cNvSpPr>
          <p:nvPr>
            <p:ph type="title"/>
          </p:nvPr>
        </p:nvSpPr>
        <p:spPr>
          <a:xfrm>
            <a:off x="889893" y="234875"/>
            <a:ext cx="11225014" cy="1271142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43305">
              <a:defRPr sz="9207"/>
            </a:lvl1pPr>
          </a:lstStyle>
          <a:p>
            <a:r>
              <a:rPr sz="6000" dirty="0"/>
              <a:t>Talking Mats</a:t>
            </a:r>
          </a:p>
        </p:txBody>
      </p:sp>
      <p:sp>
        <p:nvSpPr>
          <p:cNvPr id="88" name="Designed in 1998, (there is also an app version, 2013) it is a tool rather than an intervention.…"/>
          <p:cNvSpPr txBox="1">
            <a:spLocks noGrp="1"/>
          </p:cNvSpPr>
          <p:nvPr>
            <p:ph type="body" sz="half" idx="1"/>
          </p:nvPr>
        </p:nvSpPr>
        <p:spPr>
          <a:xfrm>
            <a:off x="409984" y="2383437"/>
            <a:ext cx="4314429" cy="581705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r>
              <a:rPr dirty="0"/>
              <a:t>Designed in 1998, (there is also an app version, 2013)</a:t>
            </a:r>
            <a:r>
              <a:rPr lang="en-GB" dirty="0"/>
              <a:t>.</a:t>
            </a:r>
          </a:p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endParaRPr dirty="0"/>
          </a:p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r>
              <a:rPr dirty="0">
                <a:latin typeface="Proxima Nova"/>
                <a:ea typeface="Proxima Nova"/>
                <a:cs typeface="Proxima Nova"/>
                <a:sym typeface="Proxima Nova"/>
              </a:rPr>
              <a:t>Top Scale</a:t>
            </a:r>
            <a:r>
              <a:rPr dirty="0"/>
              <a:t>:  shows either a yes/no options, or graded 3-point scale</a:t>
            </a:r>
          </a:p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endParaRPr dirty="0"/>
          </a:p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r>
              <a:rPr dirty="0">
                <a:latin typeface="Proxima Nova"/>
                <a:ea typeface="Proxima Nova"/>
                <a:cs typeface="Proxima Nova"/>
                <a:sym typeface="Proxima Nova"/>
              </a:rPr>
              <a:t>Options</a:t>
            </a:r>
            <a:r>
              <a:rPr dirty="0"/>
              <a:t>: look at these together 1 by 1 and child decides their column based on their opinion</a:t>
            </a:r>
          </a:p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endParaRPr dirty="0"/>
          </a:p>
          <a:p>
            <a:pPr defTabSz="531622">
              <a:spcBef>
                <a:spcPts val="900"/>
              </a:spcBef>
              <a:defRPr sz="2457">
                <a:solidFill>
                  <a:srgbClr val="000000"/>
                </a:solidFill>
              </a:defRPr>
            </a:pPr>
            <a:r>
              <a:rPr dirty="0">
                <a:latin typeface="Proxima Nova"/>
                <a:ea typeface="Proxima Nova"/>
                <a:cs typeface="Proxima Nova"/>
                <a:sym typeface="Proxima Nova"/>
              </a:rPr>
              <a:t>Topic</a:t>
            </a:r>
            <a:r>
              <a:rPr dirty="0"/>
              <a:t>:  this </a:t>
            </a:r>
            <a:r>
              <a:rPr lang="en-GB" dirty="0"/>
              <a:t>reminds both parties what to focus on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alking Mats as an ‘in’"/>
          <p:cNvSpPr txBox="1">
            <a:spLocks noGrp="1"/>
          </p:cNvSpPr>
          <p:nvPr>
            <p:ph type="title"/>
          </p:nvPr>
        </p:nvSpPr>
        <p:spPr>
          <a:xfrm>
            <a:off x="711200" y="114300"/>
            <a:ext cx="11582400" cy="1765300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defTabSz="514095">
              <a:lnSpc>
                <a:spcPct val="100000"/>
              </a:lnSpc>
              <a:defRPr sz="8712"/>
            </a:lvl1pPr>
          </a:lstStyle>
          <a:p>
            <a:r>
              <a:rPr sz="6000" dirty="0"/>
              <a:t>Talking Mats </a:t>
            </a:r>
            <a:r>
              <a:rPr lang="en-GB" sz="6000" dirty="0"/>
              <a:t>process</a:t>
            </a:r>
            <a:endParaRPr sz="6000" dirty="0"/>
          </a:p>
        </p:txBody>
      </p:sp>
      <p:sp>
        <p:nvSpPr>
          <p:cNvPr id="91" name="It supports communication and interaction by:…"/>
          <p:cNvSpPr txBox="1">
            <a:spLocks noGrp="1"/>
          </p:cNvSpPr>
          <p:nvPr>
            <p:ph type="body" idx="1"/>
          </p:nvPr>
        </p:nvSpPr>
        <p:spPr>
          <a:xfrm>
            <a:off x="889893" y="2023672"/>
            <a:ext cx="11225014" cy="60090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78358">
              <a:spcBef>
                <a:spcPts val="900"/>
              </a:spcBef>
              <a:defRPr sz="2970">
                <a:solidFill>
                  <a:srgbClr val="000000"/>
                </a:solidFill>
              </a:defRPr>
            </a:pPr>
            <a:r>
              <a:rPr lang="en-GB" dirty="0"/>
              <a:t>Once with the child, resources prepared, these are the stages: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Introduce the topic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Introduce the scale (use signs if that helps), either 2 or 3-point Likert scale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One by one, introduce an item to rate.  Show, Name, Give it to them to hold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Student places the item under a rating and you confirm their choice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Once all items rated, explain they can be moved.  Recap from negative to positive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Blank squares for anything they would like to add</a:t>
            </a:r>
          </a:p>
          <a:p>
            <a:pPr marL="514350" indent="-514350" defTabSz="578358">
              <a:spcBef>
                <a:spcPts val="900"/>
              </a:spcBef>
              <a:buFont typeface="+mj-lt"/>
              <a:buAutoNum type="arabicPeriod"/>
              <a:defRPr sz="2970">
                <a:solidFill>
                  <a:srgbClr val="000000"/>
                </a:solidFill>
              </a:defRPr>
            </a:pPr>
            <a:r>
              <a:rPr lang="en-GB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29606910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alking Mats"/>
          <p:cNvSpPr txBox="1">
            <a:spLocks noGrp="1"/>
          </p:cNvSpPr>
          <p:nvPr>
            <p:ph type="title"/>
          </p:nvPr>
        </p:nvSpPr>
        <p:spPr>
          <a:xfrm>
            <a:off x="889893" y="234875"/>
            <a:ext cx="11225014" cy="1271142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43305">
              <a:defRPr sz="9207"/>
            </a:lvl1pPr>
          </a:lstStyle>
          <a:p>
            <a:r>
              <a:rPr lang="en-GB" sz="6000" dirty="0"/>
              <a:t>An Example (Year 7 student)</a:t>
            </a:r>
            <a:endParaRPr sz="6000" dirty="0"/>
          </a:p>
        </p:txBody>
      </p:sp>
      <p:pic>
        <p:nvPicPr>
          <p:cNvPr id="5" name="Picture 4" descr="A picture containing text, indoor, white, bunch&#10;&#10;Description automatically generated">
            <a:extLst>
              <a:ext uri="{FF2B5EF4-FFF2-40B4-BE49-F238E27FC236}">
                <a16:creationId xmlns:a16="http://schemas.microsoft.com/office/drawing/2014/main" id="{D1AD906A-DA7B-3643-A0B4-3CF59CF29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45" y="1873871"/>
            <a:ext cx="8626109" cy="60058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2583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ther strategies"/>
          <p:cNvSpPr txBox="1">
            <a:spLocks noGrp="1"/>
          </p:cNvSpPr>
          <p:nvPr>
            <p:ph type="title"/>
          </p:nvPr>
        </p:nvSpPr>
        <p:spPr>
          <a:xfrm>
            <a:off x="825500" y="384819"/>
            <a:ext cx="11638261" cy="1224262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14095">
              <a:defRPr sz="8712"/>
            </a:lvl1pPr>
          </a:lstStyle>
          <a:p>
            <a:r>
              <a:rPr sz="6000" dirty="0"/>
              <a:t>Other strategies</a:t>
            </a:r>
          </a:p>
        </p:txBody>
      </p:sp>
      <p:sp>
        <p:nvSpPr>
          <p:cNvPr id="97" name="Try to reduce demands on other skill areas to give them the headspace to use their communication skills…"/>
          <p:cNvSpPr txBox="1">
            <a:spLocks noGrp="1"/>
          </p:cNvSpPr>
          <p:nvPr>
            <p:ph type="body" sz="half" idx="1"/>
          </p:nvPr>
        </p:nvSpPr>
        <p:spPr>
          <a:xfrm>
            <a:off x="774700" y="2218543"/>
            <a:ext cx="8078192" cy="57619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r>
              <a:rPr dirty="0"/>
              <a:t>Try to reduce demands on other skill areas to give them the headspace to use their communication skills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endParaRPr dirty="0"/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r>
              <a:rPr dirty="0"/>
              <a:t>Use other non-verbal, easy activities to diffuse the intensity of the situation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endParaRPr dirty="0"/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r>
              <a:rPr dirty="0"/>
              <a:t>Be repetitive each session to avoid surprises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endParaRPr dirty="0"/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r>
              <a:rPr dirty="0"/>
              <a:t>Ensure you tell them your expectations and motives for this session and moving forwards</a:t>
            </a:r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endParaRPr dirty="0"/>
          </a:p>
          <a:p>
            <a:pPr marL="293370" indent="-293370" defTabSz="578358">
              <a:spcBef>
                <a:spcPts val="900"/>
              </a:spcBef>
              <a:buSzPct val="75000"/>
              <a:buChar char="•"/>
              <a:defRPr sz="2574">
                <a:solidFill>
                  <a:srgbClr val="000000"/>
                </a:solidFill>
              </a:defRPr>
            </a:pPr>
            <a:r>
              <a:rPr dirty="0"/>
              <a:t>Give them an element of control, even if that is picking the order of activities, or the game.</a:t>
            </a:r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2"/>
          <a:srcRect l="22540" t="22550" r="26696" b="10981"/>
          <a:stretch>
            <a:fillRect/>
          </a:stretch>
        </p:blipFill>
        <p:spPr>
          <a:xfrm>
            <a:off x="8731695" y="2549695"/>
            <a:ext cx="4244133" cy="4122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ims &amp; Objectives"/>
          <p:cNvSpPr txBox="1">
            <a:spLocks noGrp="1"/>
          </p:cNvSpPr>
          <p:nvPr>
            <p:ph type="title"/>
          </p:nvPr>
        </p:nvSpPr>
        <p:spPr>
          <a:xfrm>
            <a:off x="831268" y="244106"/>
            <a:ext cx="11342264" cy="1247819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31622">
              <a:defRPr sz="9009"/>
            </a:lvl1pPr>
          </a:lstStyle>
          <a:p>
            <a:r>
              <a:rPr sz="6000" dirty="0"/>
              <a:t>Aims &amp; Objectives</a:t>
            </a:r>
          </a:p>
        </p:txBody>
      </p:sp>
      <p:sp>
        <p:nvSpPr>
          <p:cNvPr id="57" name="After this workshop, and an exploration of the ideas in your own time, you will be able to:…"/>
          <p:cNvSpPr txBox="1">
            <a:spLocks noGrp="1"/>
          </p:cNvSpPr>
          <p:nvPr>
            <p:ph type="body" idx="1"/>
          </p:nvPr>
        </p:nvSpPr>
        <p:spPr>
          <a:xfrm>
            <a:off x="889893" y="2691207"/>
            <a:ext cx="11225014" cy="4766092"/>
          </a:xfrm>
          <a:prstGeom prst="rect">
            <a:avLst/>
          </a:prstGeom>
        </p:spPr>
        <p:txBody>
          <a:bodyPr/>
          <a:lstStyle/>
          <a:p>
            <a:pPr>
              <a:defRPr sz="3100"/>
            </a:pPr>
            <a:r>
              <a:rPr dirty="0"/>
              <a:t>After this workshop, and an exploration of the ideas in your own time, you will be able to:</a:t>
            </a:r>
          </a:p>
          <a:p>
            <a:pPr>
              <a:defRPr sz="3100"/>
            </a:pPr>
            <a:endParaRPr dirty="0"/>
          </a:p>
          <a:p>
            <a:pPr marL="423333" indent="-423333">
              <a:buSzPct val="100000"/>
              <a:buAutoNum type="arabicPeriod"/>
              <a:defRPr sz="3100"/>
            </a:pPr>
            <a:r>
              <a:rPr lang="en-GB" dirty="0"/>
              <a:t>Understand the classification of Reluctant vs. Selective Mutism</a:t>
            </a:r>
            <a:endParaRPr dirty="0"/>
          </a:p>
          <a:p>
            <a:pPr marL="423333" indent="-423333">
              <a:buSzPct val="100000"/>
              <a:buAutoNum type="arabicPeriod"/>
              <a:defRPr sz="3100"/>
            </a:pPr>
            <a:r>
              <a:rPr lang="en-GB" dirty="0"/>
              <a:t>Have a theoretical understanding of Talking Mats™</a:t>
            </a:r>
            <a:endParaRPr dirty="0"/>
          </a:p>
          <a:p>
            <a:pPr marL="423333" indent="-423333">
              <a:buSzPct val="100000"/>
              <a:buAutoNum type="arabicPeriod"/>
              <a:defRPr sz="3100"/>
            </a:pPr>
            <a:r>
              <a:rPr dirty="0"/>
              <a:t>Have a therapeutic tool to begin building </a:t>
            </a:r>
            <a:r>
              <a:rPr lang="en-GB" dirty="0"/>
              <a:t>seeking child voice in a meaningful way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ferences"/>
          <p:cNvSpPr txBox="1">
            <a:spLocks noGrp="1"/>
          </p:cNvSpPr>
          <p:nvPr>
            <p:ph type="title"/>
          </p:nvPr>
        </p:nvSpPr>
        <p:spPr>
          <a:xfrm>
            <a:off x="838200" y="268882"/>
            <a:ext cx="11605221" cy="1456136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t>References</a:t>
            </a:r>
          </a:p>
        </p:txBody>
      </p:sp>
      <p:sp>
        <p:nvSpPr>
          <p:cNvPr id="101" name="Fuhrman &amp; Zimmerman, 2011.  Pediatric Critical Care (4th Edition).  London: Elsevier…"/>
          <p:cNvSpPr txBox="1"/>
          <p:nvPr/>
        </p:nvSpPr>
        <p:spPr>
          <a:xfrm>
            <a:off x="965613" y="2392449"/>
            <a:ext cx="11605221" cy="567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dirty="0"/>
              <a:t> Fuhrman &amp; Zimmerman, 2011.  Pediatric Critical Care (4th Edition).  London: Elsevier</a:t>
            </a:r>
          </a:p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dirty="0" err="1"/>
              <a:t>Bordin</a:t>
            </a:r>
            <a:r>
              <a:rPr dirty="0"/>
              <a:t>, 1979.  The generalizability of the psychoanalytic concept of the working alliance.  Psychotherapy: Theory, Research and Practice, 16, p252-260</a:t>
            </a:r>
          </a:p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dirty="0"/>
              <a:t>University of New England, 2018.  Nine Ways Teachers Can Help Young Students Overcome Shyness.  </a:t>
            </a:r>
            <a:r>
              <a:rPr u="sng" dirty="0">
                <a:hlinkClick r:id="rId2"/>
              </a:rPr>
              <a:t>https://blog.une.edu.au/usingpsychology/2018/09/01/nine-ways-teachers-can-help-young-students-overcome-shyness/</a:t>
            </a:r>
          </a:p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dirty="0"/>
              <a:t>Bloom &amp; Lahey, 1978.  Language Development and Language Disorder.  New York: Wiley</a:t>
            </a:r>
            <a:endParaRPr lang="en-GB" dirty="0"/>
          </a:p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Johnson &amp; </a:t>
            </a:r>
            <a:r>
              <a:rPr lang="en-US" dirty="0" err="1"/>
              <a:t>Wintgens</a:t>
            </a:r>
            <a:r>
              <a:rPr lang="en-US" dirty="0"/>
              <a:t> (2001).  </a:t>
            </a:r>
            <a:r>
              <a:rPr lang="en-US" i="1" dirty="0"/>
              <a:t>The Selective Mutism Resource Manual</a:t>
            </a:r>
            <a:r>
              <a:rPr lang="en-US" dirty="0"/>
              <a:t>.  Milton Keynes, UK: </a:t>
            </a:r>
            <a:r>
              <a:rPr lang="en-US" dirty="0" err="1"/>
              <a:t>Speechmark</a:t>
            </a:r>
            <a:endParaRPr lang="en-US" dirty="0"/>
          </a:p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 Keen, Fonseca &amp; </a:t>
            </a:r>
            <a:r>
              <a:rPr lang="en-US" dirty="0" err="1"/>
              <a:t>Wintgens</a:t>
            </a:r>
            <a:r>
              <a:rPr lang="en-US" dirty="0"/>
              <a:t> (2008).  Selective mutism: a consensus based care pathway of good practice.  </a:t>
            </a:r>
            <a:r>
              <a:rPr lang="en-US" i="1" dirty="0"/>
              <a:t>Archives of Disease in Childhood</a:t>
            </a:r>
            <a:r>
              <a:rPr lang="en-US" dirty="0"/>
              <a:t>, 93(10), 838-844</a:t>
            </a:r>
          </a:p>
          <a:p>
            <a:pPr marL="423333" indent="-42333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MHFA (2007).  </a:t>
            </a:r>
            <a:r>
              <a:rPr lang="en-US" i="1" dirty="0"/>
              <a:t>Youth Mental Health First Aid Manual</a:t>
            </a:r>
            <a:r>
              <a:rPr lang="en-US" dirty="0"/>
              <a:t>. London, UK: MHFA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DEA22-D0DE-5E40-A2A7-D2B4C3D8009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Diagnostic Criteria</a:t>
            </a:r>
          </a:p>
        </p:txBody>
      </p:sp>
    </p:spTree>
    <p:extLst>
      <p:ext uri="{BB962C8B-B14F-4D97-AF65-F5344CB8AC3E}">
        <p14:creationId xmlns:p14="http://schemas.microsoft.com/office/powerpoint/2010/main" val="1502189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ims &amp; Objectives"/>
          <p:cNvSpPr txBox="1">
            <a:spLocks noGrp="1"/>
          </p:cNvSpPr>
          <p:nvPr>
            <p:ph type="title"/>
          </p:nvPr>
        </p:nvSpPr>
        <p:spPr>
          <a:xfrm>
            <a:off x="831268" y="244106"/>
            <a:ext cx="11342264" cy="1247819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31622">
              <a:defRPr sz="9009"/>
            </a:lvl1pPr>
          </a:lstStyle>
          <a:p>
            <a:r>
              <a:rPr lang="en-GB" sz="6000" dirty="0"/>
              <a:t>Introduction</a:t>
            </a:r>
            <a:endParaRPr sz="6000" dirty="0"/>
          </a:p>
        </p:txBody>
      </p:sp>
      <p:sp>
        <p:nvSpPr>
          <p:cNvPr id="57" name="After this workshop, and an exploration of the ideas in your own time, you will be able to:…"/>
          <p:cNvSpPr txBox="1">
            <a:spLocks noGrp="1"/>
          </p:cNvSpPr>
          <p:nvPr>
            <p:ph type="body" idx="1"/>
          </p:nvPr>
        </p:nvSpPr>
        <p:spPr>
          <a:xfrm>
            <a:off x="889893" y="2691207"/>
            <a:ext cx="11225014" cy="5418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 Used to be called ‘elective’ mutism(!)  but it is an anxiety </a:t>
            </a:r>
            <a:r>
              <a:rPr lang="en-US" u="sng" dirty="0"/>
              <a:t>disorder</a:t>
            </a:r>
          </a:p>
          <a:p>
            <a:pPr lvl="1" indent="0"/>
            <a:r>
              <a:rPr lang="en-US" dirty="0"/>
              <a:t>	Severe &amp; Long-lasting</a:t>
            </a:r>
          </a:p>
          <a:p>
            <a:pPr lvl="1" indent="0"/>
            <a:r>
              <a:rPr lang="en-US" dirty="0"/>
              <a:t>	Interferes with school/work/relationships</a:t>
            </a:r>
          </a:p>
          <a:p>
            <a:pPr>
              <a:buFont typeface="Arial"/>
              <a:buChar char="•"/>
            </a:pPr>
            <a:r>
              <a:rPr lang="en-US" dirty="0"/>
              <a:t> Affects between 2 </a:t>
            </a:r>
            <a:r>
              <a:rPr lang="mr-IN" dirty="0"/>
              <a:t>–</a:t>
            </a:r>
            <a:r>
              <a:rPr lang="en-US" dirty="0"/>
              <a:t> 18 children per 10,000</a:t>
            </a:r>
          </a:p>
          <a:p>
            <a:pPr>
              <a:buFont typeface="Arial"/>
              <a:buChar char="•"/>
            </a:pPr>
            <a:r>
              <a:rPr lang="en-US" dirty="0"/>
              <a:t> Onset is generally between 2-4yrs</a:t>
            </a:r>
          </a:p>
          <a:p>
            <a:pPr>
              <a:buFont typeface="Arial"/>
              <a:buChar char="•"/>
            </a:pPr>
            <a:r>
              <a:rPr lang="en-US" dirty="0"/>
              <a:t> Children can talk comfortably in some situations but are persistently silent in others.  ‘Speaking habits’ vary from child to child</a:t>
            </a:r>
          </a:p>
          <a:p>
            <a:pPr>
              <a:buFont typeface="Arial"/>
              <a:buChar char="•"/>
            </a:pPr>
            <a:r>
              <a:rPr lang="en-US" dirty="0"/>
              <a:t> Children may be able to join in non-verbal activities easily</a:t>
            </a:r>
          </a:p>
          <a:p>
            <a:pPr>
              <a:buFont typeface="Arial"/>
              <a:buChar char="•"/>
            </a:pPr>
            <a:r>
              <a:rPr lang="en-US" dirty="0"/>
              <a:t> Often described as 2 different personalities by parents</a:t>
            </a:r>
          </a:p>
          <a:p>
            <a:pPr>
              <a:buFont typeface="Arial"/>
              <a:buChar char="•"/>
            </a:pPr>
            <a:r>
              <a:rPr lang="en-US" dirty="0"/>
              <a:t> Previously not seen within the SLT role in the UK until 2006.  Crossover with other professionals such as Educational Psychology</a:t>
            </a:r>
          </a:p>
        </p:txBody>
      </p:sp>
    </p:spTree>
    <p:extLst>
      <p:ext uri="{BB962C8B-B14F-4D97-AF65-F5344CB8AC3E}">
        <p14:creationId xmlns:p14="http://schemas.microsoft.com/office/powerpoint/2010/main" val="37098884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ims &amp; Objectives"/>
          <p:cNvSpPr txBox="1">
            <a:spLocks noGrp="1"/>
          </p:cNvSpPr>
          <p:nvPr>
            <p:ph type="title"/>
          </p:nvPr>
        </p:nvSpPr>
        <p:spPr>
          <a:xfrm>
            <a:off x="831268" y="244106"/>
            <a:ext cx="11342264" cy="1247819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31622">
              <a:defRPr sz="9009"/>
            </a:lvl1pPr>
          </a:lstStyle>
          <a:p>
            <a:r>
              <a:rPr lang="en-GB" sz="6000" dirty="0"/>
              <a:t>‘Pure’ Selective Mutism</a:t>
            </a:r>
            <a:endParaRPr sz="6000" dirty="0"/>
          </a:p>
        </p:txBody>
      </p:sp>
      <p:sp>
        <p:nvSpPr>
          <p:cNvPr id="57" name="After this workshop, and an exploration of the ideas in your own time, you will be able to:…"/>
          <p:cNvSpPr txBox="1">
            <a:spLocks noGrp="1"/>
          </p:cNvSpPr>
          <p:nvPr>
            <p:ph type="body" idx="1"/>
          </p:nvPr>
        </p:nvSpPr>
        <p:spPr>
          <a:xfrm>
            <a:off x="889893" y="2691207"/>
            <a:ext cx="11225014" cy="5418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Does not talk in certain situations, or under specific conditions, and this is a </a:t>
            </a:r>
            <a:r>
              <a:rPr lang="en-US" sz="3200" u="sng" dirty="0"/>
              <a:t>consistent</a:t>
            </a:r>
            <a:r>
              <a:rPr lang="en-US" sz="3200" dirty="0"/>
              <a:t> pattern</a:t>
            </a:r>
          </a:p>
          <a:p>
            <a:pPr>
              <a:buFont typeface="Arial"/>
              <a:buChar char="•"/>
            </a:pPr>
            <a:r>
              <a:rPr lang="en-US" sz="3200" dirty="0"/>
              <a:t> There are no indicators that the lack of verbal communication can be </a:t>
            </a:r>
            <a:r>
              <a:rPr lang="en-US" sz="3200" u="sng" dirty="0"/>
              <a:t>wholly explained</a:t>
            </a:r>
            <a:r>
              <a:rPr lang="en-US" sz="3200" dirty="0"/>
              <a:t> by an SLCN</a:t>
            </a:r>
          </a:p>
          <a:p>
            <a:pPr>
              <a:buFont typeface="Arial"/>
              <a:buChar char="•"/>
            </a:pPr>
            <a:r>
              <a:rPr lang="en-US" sz="3200" dirty="0"/>
              <a:t> They might have some SLCN but in spite of this, converse comfortably with some people and not with others</a:t>
            </a:r>
          </a:p>
          <a:p>
            <a:pPr>
              <a:buFont typeface="Arial"/>
              <a:buChar char="•"/>
            </a:pPr>
            <a:r>
              <a:rPr lang="en-US" sz="3200" dirty="0"/>
              <a:t> The are no indicators for </a:t>
            </a:r>
            <a:r>
              <a:rPr lang="en-US" sz="3200" u="sng" dirty="0"/>
              <a:t>significant</a:t>
            </a:r>
            <a:r>
              <a:rPr lang="en-US" sz="3200" dirty="0"/>
              <a:t> </a:t>
            </a:r>
            <a:r>
              <a:rPr lang="en-US" sz="3200" dirty="0" err="1"/>
              <a:t>behavioural</a:t>
            </a:r>
            <a:r>
              <a:rPr lang="en-US" sz="3200" dirty="0"/>
              <a:t>, developmental or psychotic difficulties</a:t>
            </a:r>
          </a:p>
        </p:txBody>
      </p:sp>
    </p:spTree>
    <p:extLst>
      <p:ext uri="{BB962C8B-B14F-4D97-AF65-F5344CB8AC3E}">
        <p14:creationId xmlns:p14="http://schemas.microsoft.com/office/powerpoint/2010/main" val="1501637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32" y="226457"/>
            <a:ext cx="11490960" cy="1497024"/>
          </a:xfrm>
        </p:spPr>
        <p:txBody>
          <a:bodyPr>
            <a:noAutofit/>
          </a:bodyPr>
          <a:lstStyle/>
          <a:p>
            <a:r>
              <a:rPr lang="en-US" sz="6000" dirty="0"/>
              <a:t>SM Diagnostic Criteria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323480"/>
              </p:ext>
            </p:extLst>
          </p:nvPr>
        </p:nvGraphicFramePr>
        <p:xfrm>
          <a:off x="266174" y="2238337"/>
          <a:ext cx="12472452" cy="5560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ICD-10</a:t>
                      </a:r>
                    </a:p>
                  </a:txBody>
                  <a:tcPr marL="127464" marR="127464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DSM-IV</a:t>
                      </a:r>
                    </a:p>
                  </a:txBody>
                  <a:tcPr marL="127464" marR="127464" marT="65024" marB="650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81">
                <a:tc>
                  <a:txBody>
                    <a:bodyPr/>
                    <a:lstStyle/>
                    <a:p>
                      <a:r>
                        <a:rPr lang="en-US" sz="2000" dirty="0"/>
                        <a:t>Marked,</a:t>
                      </a:r>
                      <a:r>
                        <a:rPr lang="en-US" sz="2000" baseline="0" dirty="0"/>
                        <a:t> emotionally determined selectivity in speaking</a:t>
                      </a:r>
                      <a:endParaRPr lang="en-US" sz="2000" dirty="0"/>
                    </a:p>
                  </a:txBody>
                  <a:tcPr marL="127464" marR="127464" marT="65024" marB="6502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Duration is</a:t>
                      </a:r>
                      <a:r>
                        <a:rPr lang="en-US" sz="2000" baseline="0" dirty="0"/>
                        <a:t> at least one month (not limited to the first month in school)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127464" marR="127464" marT="65024" marB="650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162">
                <a:tc>
                  <a:txBody>
                    <a:bodyPr/>
                    <a:lstStyle/>
                    <a:p>
                      <a:r>
                        <a:rPr lang="en-US" sz="2000" dirty="0"/>
                        <a:t>Language</a:t>
                      </a:r>
                      <a:r>
                        <a:rPr lang="en-US" sz="2000" baseline="0" dirty="0"/>
                        <a:t> competence in some situations but fails to speak in other definable situations</a:t>
                      </a:r>
                      <a:endParaRPr lang="en-US" sz="2000" dirty="0"/>
                    </a:p>
                  </a:txBody>
                  <a:tcPr marL="127464" marR="127464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Consistent</a:t>
                      </a:r>
                      <a:r>
                        <a:rPr lang="en-US" sz="2000" baseline="0" dirty="0"/>
                        <a:t> failure to speak in specific social situations at which there is an expectation for speaking, despite speaking in other situations</a:t>
                      </a:r>
                      <a:endParaRPr lang="en-US" sz="2000" dirty="0"/>
                    </a:p>
                  </a:txBody>
                  <a:tcPr marL="127464" marR="127464" marT="65024" marB="650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967">
                <a:tc>
                  <a:txBody>
                    <a:bodyPr/>
                    <a:lstStyle/>
                    <a:p>
                      <a:r>
                        <a:rPr lang="en-US" sz="2000" dirty="0"/>
                        <a:t>Associated</a:t>
                      </a:r>
                      <a:r>
                        <a:rPr lang="en-US" sz="2000" baseline="0" dirty="0"/>
                        <a:t> with marked personality features:  social anxiety, withdrawal, sensitivity or resistance</a:t>
                      </a:r>
                      <a:endParaRPr lang="en-US" sz="2000" dirty="0"/>
                    </a:p>
                  </a:txBody>
                  <a:tcPr marL="127464" marR="127464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Disturbance interfered with educational</a:t>
                      </a:r>
                      <a:r>
                        <a:rPr lang="en-US" sz="2000" baseline="0" dirty="0"/>
                        <a:t> or occupational achievement or social communication</a:t>
                      </a:r>
                      <a:endParaRPr lang="en-US" sz="2000" dirty="0"/>
                    </a:p>
                  </a:txBody>
                  <a:tcPr marL="127464" marR="127464" marT="65024" marB="650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271">
                <a:tc>
                  <a:txBody>
                    <a:bodyPr/>
                    <a:lstStyle/>
                    <a:p>
                      <a:r>
                        <a:rPr lang="en-US" sz="2000" dirty="0"/>
                        <a:t>Excludes: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Pervasive developmental disorders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schizophrenia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other SLCN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transient </a:t>
                      </a:r>
                      <a:r>
                        <a:rPr lang="en-US" sz="2000" baseline="0" dirty="0" err="1"/>
                        <a:t>mutism</a:t>
                      </a:r>
                      <a:r>
                        <a:rPr lang="en-US" sz="2000" baseline="0" dirty="0"/>
                        <a:t> as part of separation anxiety</a:t>
                      </a:r>
                      <a:endParaRPr lang="en-US" sz="2000" dirty="0"/>
                    </a:p>
                  </a:txBody>
                  <a:tcPr marL="127464" marR="127464" marT="65024" marB="6502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Excludes: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pervasive developmental disorder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psychotic disorders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/>
                        <a:t>Other SLCN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lack of knowledge of the language being requested</a:t>
                      </a:r>
                    </a:p>
                  </a:txBody>
                  <a:tcPr marL="127464" marR="127464" marT="65024" marB="650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03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ims &amp; Objectives"/>
          <p:cNvSpPr txBox="1">
            <a:spLocks noGrp="1"/>
          </p:cNvSpPr>
          <p:nvPr>
            <p:ph type="title"/>
          </p:nvPr>
        </p:nvSpPr>
        <p:spPr>
          <a:xfrm>
            <a:off x="831268" y="244106"/>
            <a:ext cx="11342264" cy="1247819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531622">
              <a:defRPr sz="9009"/>
            </a:lvl1pPr>
          </a:lstStyle>
          <a:p>
            <a:r>
              <a:rPr lang="en-GB" sz="6000" dirty="0"/>
              <a:t>Reluctant Talker</a:t>
            </a:r>
            <a:endParaRPr sz="6000" dirty="0"/>
          </a:p>
        </p:txBody>
      </p:sp>
      <p:sp>
        <p:nvSpPr>
          <p:cNvPr id="57" name="After this workshop, and an exploration of the ideas in your own time, you will be able to:…"/>
          <p:cNvSpPr txBox="1">
            <a:spLocks noGrp="1"/>
          </p:cNvSpPr>
          <p:nvPr>
            <p:ph type="body" idx="1"/>
          </p:nvPr>
        </p:nvSpPr>
        <p:spPr>
          <a:xfrm>
            <a:off x="889893" y="2691207"/>
            <a:ext cx="11225014" cy="5418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An anxiety presentation</a:t>
            </a:r>
          </a:p>
          <a:p>
            <a:pPr>
              <a:buFont typeface="Arial"/>
              <a:buChar char="•"/>
            </a:pPr>
            <a:r>
              <a:rPr lang="en-US" sz="3200" dirty="0"/>
              <a:t> Has occurred for a short period of time (less than 2 months?) </a:t>
            </a:r>
            <a:r>
              <a:rPr lang="mr-IN" sz="3200" i="1" dirty="0"/>
              <a:t>–</a:t>
            </a:r>
            <a:r>
              <a:rPr lang="en-US" sz="3200" i="1" dirty="0"/>
              <a:t> length of time for diagnosis varies in literature</a:t>
            </a:r>
          </a:p>
          <a:p>
            <a:pPr>
              <a:buFont typeface="Arial"/>
              <a:buChar char="•"/>
            </a:pPr>
            <a:r>
              <a:rPr lang="en-US" sz="3200" dirty="0"/>
              <a:t> Is still within the boundaries of functional and social acceptance</a:t>
            </a:r>
          </a:p>
          <a:p>
            <a:pPr>
              <a:buFont typeface="Arial"/>
              <a:buChar char="•"/>
            </a:pPr>
            <a:r>
              <a:rPr lang="en-US" sz="3200" dirty="0"/>
              <a:t> Inconsistent speaking habits</a:t>
            </a:r>
          </a:p>
          <a:p>
            <a:pPr>
              <a:buFont typeface="Arial"/>
              <a:buChar char="•"/>
            </a:pPr>
            <a:r>
              <a:rPr lang="en-US" sz="3200" dirty="0"/>
              <a:t> Has other diagnoses which rule out pure SM</a:t>
            </a:r>
          </a:p>
          <a:p>
            <a:pPr>
              <a:buFont typeface="Arial"/>
              <a:buChar char="•"/>
            </a:pPr>
            <a:r>
              <a:rPr lang="en-US" sz="3200" dirty="0"/>
              <a:t> Only a few elements of SM</a:t>
            </a:r>
          </a:p>
        </p:txBody>
      </p:sp>
    </p:spTree>
    <p:extLst>
      <p:ext uri="{BB962C8B-B14F-4D97-AF65-F5344CB8AC3E}">
        <p14:creationId xmlns:p14="http://schemas.microsoft.com/office/powerpoint/2010/main" val="34375598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hat do we mean by reluctant?"/>
          <p:cNvSpPr txBox="1">
            <a:spLocks noGrp="1"/>
          </p:cNvSpPr>
          <p:nvPr>
            <p:ph type="title"/>
          </p:nvPr>
        </p:nvSpPr>
        <p:spPr>
          <a:xfrm>
            <a:off x="656849" y="285317"/>
            <a:ext cx="11691102" cy="1364252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defTabSz="362204">
              <a:defRPr sz="6138"/>
            </a:lvl1pPr>
          </a:lstStyle>
          <a:p>
            <a:r>
              <a:rPr lang="en-GB" sz="6000" dirty="0"/>
              <a:t>Shy vs. Reluctant</a:t>
            </a:r>
            <a:endParaRPr sz="6000" dirty="0"/>
          </a:p>
        </p:txBody>
      </p:sp>
      <p:sp>
        <p:nvSpPr>
          <p:cNvPr id="67" name="Most would think of this as not engaging in the activity or interaction.  We may often just call this ‘shy’ but there is more to this……"/>
          <p:cNvSpPr txBox="1"/>
          <p:nvPr/>
        </p:nvSpPr>
        <p:spPr>
          <a:xfrm>
            <a:off x="703962" y="2261571"/>
            <a:ext cx="11596876" cy="565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solidFill>
                  <a:srgbClr val="000000"/>
                </a:solidFill>
              </a:defRPr>
            </a:pPr>
            <a:r>
              <a:rPr dirty="0"/>
              <a:t>Most would think of this as not engaging in the activity or interaction.  We may often just call this ‘shy’ but there is more to this…</a:t>
            </a:r>
          </a:p>
          <a:p>
            <a:pPr>
              <a:defRPr sz="2600">
                <a:solidFill>
                  <a:srgbClr val="000000"/>
                </a:solidFill>
              </a:defRPr>
            </a:pPr>
            <a:endParaRPr dirty="0"/>
          </a:p>
          <a:p>
            <a:pPr>
              <a:defRPr sz="2600">
                <a:solidFill>
                  <a:srgbClr val="000000"/>
                </a:solidFill>
              </a:defRPr>
            </a:pPr>
            <a:r>
              <a:rPr dirty="0"/>
              <a:t>You might look for 3-4 of the following behaviours: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produces little or no voluntary speech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follows directions but doesn’t verbally respond to them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turns away when spoken to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watch but don’t join other children in fun activities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make little or no eye contact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speak softly</a:t>
            </a:r>
          </a:p>
          <a:p>
            <a:pPr marL="296333" indent="-296333">
              <a:buSzPct val="75000"/>
              <a:buChar char="-"/>
              <a:defRPr sz="2600">
                <a:solidFill>
                  <a:srgbClr val="000000"/>
                </a:solidFill>
              </a:defRPr>
            </a:pPr>
            <a:r>
              <a:rPr dirty="0"/>
              <a:t>volunteer last and line up last for activities</a:t>
            </a:r>
          </a:p>
        </p:txBody>
      </p:sp>
      <p:sp>
        <p:nvSpPr>
          <p:cNvPr id="68" name="Do any of these characteristics have other explanations?"/>
          <p:cNvSpPr txBox="1"/>
          <p:nvPr/>
        </p:nvSpPr>
        <p:spPr>
          <a:xfrm>
            <a:off x="7968565" y="6142320"/>
            <a:ext cx="4525751" cy="1600201"/>
          </a:xfrm>
          <a:prstGeom prst="rect">
            <a:avLst/>
          </a:prstGeom>
          <a:ln w="508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Do any of these characteristics have other explanations?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DEA22-D0DE-5E40-A2A7-D2B4C3D8009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Causation</a:t>
            </a:r>
          </a:p>
        </p:txBody>
      </p:sp>
    </p:spTree>
    <p:extLst>
      <p:ext uri="{BB962C8B-B14F-4D97-AF65-F5344CB8AC3E}">
        <p14:creationId xmlns:p14="http://schemas.microsoft.com/office/powerpoint/2010/main" val="40021081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>
          <a:alpha val="75000"/>
        </a:srgbClr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erifa"/>
        <a:ea typeface="Serifa"/>
        <a:cs typeface="Serifa"/>
      </a:majorFont>
      <a:minorFont>
        <a:latin typeface="Serifa"/>
        <a:ea typeface="Serifa"/>
        <a:cs typeface="Serif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>
                <a:alpha val="75000"/>
              </a:srgbClr>
            </a:solidFill>
            <a:effectLst/>
            <a:uFillTx/>
            <a:latin typeface="Proxima Nova Light"/>
            <a:ea typeface="Proxima Nova Light"/>
            <a:cs typeface="Proxima Nova Light"/>
            <a:sym typeface="Proxima Nov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erifa"/>
        <a:ea typeface="Serifa"/>
        <a:cs typeface="Serifa"/>
      </a:majorFont>
      <a:minorFont>
        <a:latin typeface="Serifa"/>
        <a:ea typeface="Serifa"/>
        <a:cs typeface="Serif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>
                <a:alpha val="75000"/>
              </a:srgbClr>
            </a:solidFill>
            <a:effectLst/>
            <a:uFillTx/>
            <a:latin typeface="Proxima Nova Light"/>
            <a:ea typeface="Proxima Nova Light"/>
            <a:cs typeface="Proxima Nova Light"/>
            <a:sym typeface="Proxima Nov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Macintosh PowerPoint</Application>
  <PresentationFormat>Custom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Helvetica Light</vt:lpstr>
      <vt:lpstr>Helvetica Neue</vt:lpstr>
      <vt:lpstr>Proxima Nova</vt:lpstr>
      <vt:lpstr>Proxima Nova Light</vt:lpstr>
      <vt:lpstr>Serifa</vt:lpstr>
      <vt:lpstr>White</vt:lpstr>
      <vt:lpstr>Talking Mats</vt:lpstr>
      <vt:lpstr>Aims &amp; Objectives</vt:lpstr>
      <vt:lpstr>PowerPoint Presentation</vt:lpstr>
      <vt:lpstr>Introduction</vt:lpstr>
      <vt:lpstr>‘Pure’ Selective Mutism</vt:lpstr>
      <vt:lpstr>SM Diagnostic Criteria</vt:lpstr>
      <vt:lpstr>Reluctant Talker</vt:lpstr>
      <vt:lpstr>Shy vs. Reluctant</vt:lpstr>
      <vt:lpstr>PowerPoint Presentation</vt:lpstr>
      <vt:lpstr>Causation</vt:lpstr>
      <vt:lpstr>The effects of SLCN</vt:lpstr>
      <vt:lpstr>Effects on ‘use’ </vt:lpstr>
      <vt:lpstr>PowerPoint Presentation</vt:lpstr>
      <vt:lpstr>Stages of Confident Speaking</vt:lpstr>
      <vt:lpstr>Talking Mats as an ‘in’</vt:lpstr>
      <vt:lpstr>Talking Mats</vt:lpstr>
      <vt:lpstr>Talking Mats process</vt:lpstr>
      <vt:lpstr>An Example (Year 7 student)</vt:lpstr>
      <vt:lpstr>Other strategies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Mats</dc:title>
  <cp:lastModifiedBy>Emma Ferris</cp:lastModifiedBy>
  <cp:revision>2</cp:revision>
  <dcterms:modified xsi:type="dcterms:W3CDTF">2022-03-14T16:54:23Z</dcterms:modified>
</cp:coreProperties>
</file>