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6" r:id="rId2"/>
    <p:sldId id="263" r:id="rId3"/>
    <p:sldId id="257" r:id="rId4"/>
    <p:sldId id="258" r:id="rId5"/>
    <p:sldId id="259" r:id="rId6"/>
    <p:sldId id="268" r:id="rId7"/>
    <p:sldId id="267" r:id="rId8"/>
    <p:sldId id="269" r:id="rId9"/>
    <p:sldId id="266" r:id="rId10"/>
    <p:sldId id="270" r:id="rId11"/>
    <p:sldId id="265" r:id="rId12"/>
    <p:sldId id="262" r:id="rId13"/>
    <p:sldId id="260"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859"/>
  </p:normalViewPr>
  <p:slideViewPr>
    <p:cSldViewPr snapToGrid="0" snapToObjects="1">
      <p:cViewPr>
        <p:scale>
          <a:sx n="115" d="100"/>
          <a:sy n="115" d="100"/>
        </p:scale>
        <p:origin x="472" y="144"/>
      </p:cViewPr>
      <p:guideLst/>
    </p:cSldViewPr>
  </p:slideViewPr>
  <p:notesTextViewPr>
    <p:cViewPr>
      <p:scale>
        <a:sx n="1" d="1"/>
        <a:sy n="1" d="1"/>
      </p:scale>
      <p:origin x="0" y="0"/>
    </p:cViewPr>
  </p:notesTextViewPr>
  <p:notesViewPr>
    <p:cSldViewPr snapToGrid="0" snapToObjects="1">
      <p:cViewPr>
        <p:scale>
          <a:sx n="145" d="100"/>
          <a:sy n="145" d="100"/>
        </p:scale>
        <p:origin x="2640" y="-5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B8D1E1-8189-FA44-86F3-5D329F923F7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F6E0C90D-1BDE-F74F-92D7-53951C6BA41B}">
      <dgm:prSet phldrT="[Text]"/>
      <dgm:spPr/>
      <dgm:t>
        <a:bodyPr/>
        <a:lstStyle/>
        <a:p>
          <a:r>
            <a:rPr lang="en-GB" b="1" dirty="0"/>
            <a:t>Language Learning Environment</a:t>
          </a:r>
        </a:p>
        <a:p>
          <a:r>
            <a:rPr lang="en-GB" dirty="0"/>
            <a:t>(The physical environment and learning context)</a:t>
          </a:r>
        </a:p>
      </dgm:t>
    </dgm:pt>
    <dgm:pt modelId="{D73E6EAC-0B56-4740-85DB-298828E66523}" type="parTrans" cxnId="{865D001E-C8EA-F240-B898-5AF77B751314}">
      <dgm:prSet/>
      <dgm:spPr/>
      <dgm:t>
        <a:bodyPr/>
        <a:lstStyle/>
        <a:p>
          <a:endParaRPr lang="en-GB"/>
        </a:p>
      </dgm:t>
    </dgm:pt>
    <dgm:pt modelId="{C12FA136-F342-9B4D-9137-1B93783667FD}" type="sibTrans" cxnId="{865D001E-C8EA-F240-B898-5AF77B751314}">
      <dgm:prSet/>
      <dgm:spPr/>
      <dgm:t>
        <a:bodyPr/>
        <a:lstStyle/>
        <a:p>
          <a:endParaRPr lang="en-GB"/>
        </a:p>
      </dgm:t>
    </dgm:pt>
    <dgm:pt modelId="{92F7E248-AB6E-FE4F-9AD8-E8AC903176D3}">
      <dgm:prSet phldrT="[Text]"/>
      <dgm:spPr/>
      <dgm:t>
        <a:bodyPr/>
        <a:lstStyle/>
        <a:p>
          <a:r>
            <a:rPr lang="en-GB" b="1" dirty="0"/>
            <a:t>Language Learning Opportunities</a:t>
          </a:r>
        </a:p>
        <a:p>
          <a:r>
            <a:rPr lang="en-GB" dirty="0"/>
            <a:t>(Structured Opportunities to support language development)</a:t>
          </a:r>
        </a:p>
      </dgm:t>
    </dgm:pt>
    <dgm:pt modelId="{6C883BF9-8B25-9345-825A-310EC35D1DB2}" type="parTrans" cxnId="{CD59AF88-0E42-FB42-85A2-8F3937BAF61A}">
      <dgm:prSet/>
      <dgm:spPr/>
      <dgm:t>
        <a:bodyPr/>
        <a:lstStyle/>
        <a:p>
          <a:endParaRPr lang="en-GB"/>
        </a:p>
      </dgm:t>
    </dgm:pt>
    <dgm:pt modelId="{77DDEEDF-9E29-9D4C-8A36-E2B5105DE321}" type="sibTrans" cxnId="{CD59AF88-0E42-FB42-85A2-8F3937BAF61A}">
      <dgm:prSet/>
      <dgm:spPr/>
      <dgm:t>
        <a:bodyPr/>
        <a:lstStyle/>
        <a:p>
          <a:endParaRPr lang="en-GB"/>
        </a:p>
      </dgm:t>
    </dgm:pt>
    <dgm:pt modelId="{C9701F9F-15BA-1740-BB88-3803DDC7DAF2}">
      <dgm:prSet phldrT="[Text]"/>
      <dgm:spPr/>
      <dgm:t>
        <a:bodyPr/>
        <a:lstStyle/>
        <a:p>
          <a:r>
            <a:rPr lang="en-GB" b="1" dirty="0"/>
            <a:t>Language Learning Interactions</a:t>
          </a:r>
        </a:p>
        <a:p>
          <a:r>
            <a:rPr lang="en-GB" dirty="0"/>
            <a:t>(The ways in which adults talk to children)</a:t>
          </a:r>
        </a:p>
      </dgm:t>
    </dgm:pt>
    <dgm:pt modelId="{A86FBBB4-ACC1-1F40-8313-7ABEE272DA4A}" type="parTrans" cxnId="{8978346D-018E-5B41-AB20-82FF6533E130}">
      <dgm:prSet/>
      <dgm:spPr/>
      <dgm:t>
        <a:bodyPr/>
        <a:lstStyle/>
        <a:p>
          <a:endParaRPr lang="en-GB"/>
        </a:p>
      </dgm:t>
    </dgm:pt>
    <dgm:pt modelId="{644DBB2F-6556-FF4A-B27B-45F853E989E2}" type="sibTrans" cxnId="{8978346D-018E-5B41-AB20-82FF6533E130}">
      <dgm:prSet/>
      <dgm:spPr/>
      <dgm:t>
        <a:bodyPr/>
        <a:lstStyle/>
        <a:p>
          <a:endParaRPr lang="en-GB"/>
        </a:p>
      </dgm:t>
    </dgm:pt>
    <dgm:pt modelId="{3759739D-F366-B248-A341-F7D08759F1E6}" type="pres">
      <dgm:prSet presAssocID="{7CB8D1E1-8189-FA44-86F3-5D329F923F72}" presName="Name0" presStyleCnt="0">
        <dgm:presLayoutVars>
          <dgm:chMax val="7"/>
          <dgm:chPref val="7"/>
          <dgm:dir/>
        </dgm:presLayoutVars>
      </dgm:prSet>
      <dgm:spPr/>
    </dgm:pt>
    <dgm:pt modelId="{8ADD5587-782F-0946-BCD6-DACBB812C500}" type="pres">
      <dgm:prSet presAssocID="{7CB8D1E1-8189-FA44-86F3-5D329F923F72}" presName="Name1" presStyleCnt="0"/>
      <dgm:spPr/>
    </dgm:pt>
    <dgm:pt modelId="{A9C97361-E6D0-A647-B2DE-4017AFFCE434}" type="pres">
      <dgm:prSet presAssocID="{7CB8D1E1-8189-FA44-86F3-5D329F923F72}" presName="cycle" presStyleCnt="0"/>
      <dgm:spPr/>
    </dgm:pt>
    <dgm:pt modelId="{65094F15-A0AF-FD4C-A1EC-998EEB82DC5B}" type="pres">
      <dgm:prSet presAssocID="{7CB8D1E1-8189-FA44-86F3-5D329F923F72}" presName="srcNode" presStyleLbl="node1" presStyleIdx="0" presStyleCnt="3"/>
      <dgm:spPr/>
    </dgm:pt>
    <dgm:pt modelId="{2289F4BF-BBB1-D246-9CDC-BECEB3D6B4D8}" type="pres">
      <dgm:prSet presAssocID="{7CB8D1E1-8189-FA44-86F3-5D329F923F72}" presName="conn" presStyleLbl="parChTrans1D2" presStyleIdx="0" presStyleCnt="1"/>
      <dgm:spPr/>
    </dgm:pt>
    <dgm:pt modelId="{B4229BD0-4B6B-B942-ACB3-CDCDA45D749A}" type="pres">
      <dgm:prSet presAssocID="{7CB8D1E1-8189-FA44-86F3-5D329F923F72}" presName="extraNode" presStyleLbl="node1" presStyleIdx="0" presStyleCnt="3"/>
      <dgm:spPr/>
    </dgm:pt>
    <dgm:pt modelId="{FA2B6FF3-C364-5942-BEF3-C70B6C267DFD}" type="pres">
      <dgm:prSet presAssocID="{7CB8D1E1-8189-FA44-86F3-5D329F923F72}" presName="dstNode" presStyleLbl="node1" presStyleIdx="0" presStyleCnt="3"/>
      <dgm:spPr/>
    </dgm:pt>
    <dgm:pt modelId="{12616A87-3753-2042-91C7-02FEBFFEBA93}" type="pres">
      <dgm:prSet presAssocID="{F6E0C90D-1BDE-F74F-92D7-53951C6BA41B}" presName="text_1" presStyleLbl="node1" presStyleIdx="0" presStyleCnt="3">
        <dgm:presLayoutVars>
          <dgm:bulletEnabled val="1"/>
        </dgm:presLayoutVars>
      </dgm:prSet>
      <dgm:spPr/>
    </dgm:pt>
    <dgm:pt modelId="{B86AFB4C-9228-6044-B6F0-9FCD3F6AF118}" type="pres">
      <dgm:prSet presAssocID="{F6E0C90D-1BDE-F74F-92D7-53951C6BA41B}" presName="accent_1" presStyleCnt="0"/>
      <dgm:spPr/>
    </dgm:pt>
    <dgm:pt modelId="{50641BEF-3C02-0949-88F2-64C7042562FD}" type="pres">
      <dgm:prSet presAssocID="{F6E0C90D-1BDE-F74F-92D7-53951C6BA41B}" presName="accentRepeatNode" presStyleLbl="solidFgAcc1" presStyleIdx="0" presStyleCnt="3"/>
      <dgm:spPr/>
    </dgm:pt>
    <dgm:pt modelId="{EEE0E514-BBA6-A64A-B7AE-9763D286E168}" type="pres">
      <dgm:prSet presAssocID="{92F7E248-AB6E-FE4F-9AD8-E8AC903176D3}" presName="text_2" presStyleLbl="node1" presStyleIdx="1" presStyleCnt="3">
        <dgm:presLayoutVars>
          <dgm:bulletEnabled val="1"/>
        </dgm:presLayoutVars>
      </dgm:prSet>
      <dgm:spPr/>
    </dgm:pt>
    <dgm:pt modelId="{4A1657EF-C462-5445-81B0-EC35BC1C1D73}" type="pres">
      <dgm:prSet presAssocID="{92F7E248-AB6E-FE4F-9AD8-E8AC903176D3}" presName="accent_2" presStyleCnt="0"/>
      <dgm:spPr/>
    </dgm:pt>
    <dgm:pt modelId="{E3874D3F-6AD1-F944-A4E4-7F8829C2F94A}" type="pres">
      <dgm:prSet presAssocID="{92F7E248-AB6E-FE4F-9AD8-E8AC903176D3}" presName="accentRepeatNode" presStyleLbl="solidFgAcc1" presStyleIdx="1" presStyleCnt="3"/>
      <dgm:spPr/>
    </dgm:pt>
    <dgm:pt modelId="{8D9AED2E-FAF9-254C-9D2D-442D5FE7C6E8}" type="pres">
      <dgm:prSet presAssocID="{C9701F9F-15BA-1740-BB88-3803DDC7DAF2}" presName="text_3" presStyleLbl="node1" presStyleIdx="2" presStyleCnt="3">
        <dgm:presLayoutVars>
          <dgm:bulletEnabled val="1"/>
        </dgm:presLayoutVars>
      </dgm:prSet>
      <dgm:spPr/>
    </dgm:pt>
    <dgm:pt modelId="{5457E90A-A191-2D47-BC78-84C8A82963BE}" type="pres">
      <dgm:prSet presAssocID="{C9701F9F-15BA-1740-BB88-3803DDC7DAF2}" presName="accent_3" presStyleCnt="0"/>
      <dgm:spPr/>
    </dgm:pt>
    <dgm:pt modelId="{AFE50E23-A889-1440-BB71-5C2C1E7B7C3B}" type="pres">
      <dgm:prSet presAssocID="{C9701F9F-15BA-1740-BB88-3803DDC7DAF2}" presName="accentRepeatNode" presStyleLbl="solidFgAcc1" presStyleIdx="2" presStyleCnt="3"/>
      <dgm:spPr/>
    </dgm:pt>
  </dgm:ptLst>
  <dgm:cxnLst>
    <dgm:cxn modelId="{865D001E-C8EA-F240-B898-5AF77B751314}" srcId="{7CB8D1E1-8189-FA44-86F3-5D329F923F72}" destId="{F6E0C90D-1BDE-F74F-92D7-53951C6BA41B}" srcOrd="0" destOrd="0" parTransId="{D73E6EAC-0B56-4740-85DB-298828E66523}" sibTransId="{C12FA136-F342-9B4D-9137-1B93783667FD}"/>
    <dgm:cxn modelId="{9BA99563-99A7-5447-9CF9-B2229491FF9E}" type="presOf" srcId="{C9701F9F-15BA-1740-BB88-3803DDC7DAF2}" destId="{8D9AED2E-FAF9-254C-9D2D-442D5FE7C6E8}" srcOrd="0" destOrd="0" presId="urn:microsoft.com/office/officeart/2008/layout/VerticalCurvedList"/>
    <dgm:cxn modelId="{8978346D-018E-5B41-AB20-82FF6533E130}" srcId="{7CB8D1E1-8189-FA44-86F3-5D329F923F72}" destId="{C9701F9F-15BA-1740-BB88-3803DDC7DAF2}" srcOrd="2" destOrd="0" parTransId="{A86FBBB4-ACC1-1F40-8313-7ABEE272DA4A}" sibTransId="{644DBB2F-6556-FF4A-B27B-45F853E989E2}"/>
    <dgm:cxn modelId="{68E0BF71-F4C8-8F41-90AE-F78B31C6EE52}" type="presOf" srcId="{F6E0C90D-1BDE-F74F-92D7-53951C6BA41B}" destId="{12616A87-3753-2042-91C7-02FEBFFEBA93}" srcOrd="0" destOrd="0" presId="urn:microsoft.com/office/officeart/2008/layout/VerticalCurvedList"/>
    <dgm:cxn modelId="{CD59AF88-0E42-FB42-85A2-8F3937BAF61A}" srcId="{7CB8D1E1-8189-FA44-86F3-5D329F923F72}" destId="{92F7E248-AB6E-FE4F-9AD8-E8AC903176D3}" srcOrd="1" destOrd="0" parTransId="{6C883BF9-8B25-9345-825A-310EC35D1DB2}" sibTransId="{77DDEEDF-9E29-9D4C-8A36-E2B5105DE321}"/>
    <dgm:cxn modelId="{5697E58E-F44E-F445-9B0D-E300523ABFC4}" type="presOf" srcId="{7CB8D1E1-8189-FA44-86F3-5D329F923F72}" destId="{3759739D-F366-B248-A341-F7D08759F1E6}" srcOrd="0" destOrd="0" presId="urn:microsoft.com/office/officeart/2008/layout/VerticalCurvedList"/>
    <dgm:cxn modelId="{F4CA8396-18B1-FD49-8A65-7701537F6476}" type="presOf" srcId="{C12FA136-F342-9B4D-9137-1B93783667FD}" destId="{2289F4BF-BBB1-D246-9CDC-BECEB3D6B4D8}" srcOrd="0" destOrd="0" presId="urn:microsoft.com/office/officeart/2008/layout/VerticalCurvedList"/>
    <dgm:cxn modelId="{B39A80D9-E63E-C94B-87F6-197CB942F3C5}" type="presOf" srcId="{92F7E248-AB6E-FE4F-9AD8-E8AC903176D3}" destId="{EEE0E514-BBA6-A64A-B7AE-9763D286E168}" srcOrd="0" destOrd="0" presId="urn:microsoft.com/office/officeart/2008/layout/VerticalCurvedList"/>
    <dgm:cxn modelId="{3F49D7ED-107E-1C4C-ADE0-60B3DB97D053}" type="presParOf" srcId="{3759739D-F366-B248-A341-F7D08759F1E6}" destId="{8ADD5587-782F-0946-BCD6-DACBB812C500}" srcOrd="0" destOrd="0" presId="urn:microsoft.com/office/officeart/2008/layout/VerticalCurvedList"/>
    <dgm:cxn modelId="{F5180B00-01AC-054F-B4E9-FC15A5752A04}" type="presParOf" srcId="{8ADD5587-782F-0946-BCD6-DACBB812C500}" destId="{A9C97361-E6D0-A647-B2DE-4017AFFCE434}" srcOrd="0" destOrd="0" presId="urn:microsoft.com/office/officeart/2008/layout/VerticalCurvedList"/>
    <dgm:cxn modelId="{0108284F-2CFE-1043-A50D-417733D3FC11}" type="presParOf" srcId="{A9C97361-E6D0-A647-B2DE-4017AFFCE434}" destId="{65094F15-A0AF-FD4C-A1EC-998EEB82DC5B}" srcOrd="0" destOrd="0" presId="urn:microsoft.com/office/officeart/2008/layout/VerticalCurvedList"/>
    <dgm:cxn modelId="{80C8708D-398C-2C4C-B28B-2DA015274CC3}" type="presParOf" srcId="{A9C97361-E6D0-A647-B2DE-4017AFFCE434}" destId="{2289F4BF-BBB1-D246-9CDC-BECEB3D6B4D8}" srcOrd="1" destOrd="0" presId="urn:microsoft.com/office/officeart/2008/layout/VerticalCurvedList"/>
    <dgm:cxn modelId="{E79D6B35-519B-1E4A-B2F6-87B18B3CB446}" type="presParOf" srcId="{A9C97361-E6D0-A647-B2DE-4017AFFCE434}" destId="{B4229BD0-4B6B-B942-ACB3-CDCDA45D749A}" srcOrd="2" destOrd="0" presId="urn:microsoft.com/office/officeart/2008/layout/VerticalCurvedList"/>
    <dgm:cxn modelId="{E53EA719-28C2-3344-815A-A4F1BD0F8EE5}" type="presParOf" srcId="{A9C97361-E6D0-A647-B2DE-4017AFFCE434}" destId="{FA2B6FF3-C364-5942-BEF3-C70B6C267DFD}" srcOrd="3" destOrd="0" presId="urn:microsoft.com/office/officeart/2008/layout/VerticalCurvedList"/>
    <dgm:cxn modelId="{301C6522-D871-7448-A316-E80BEA409FCE}" type="presParOf" srcId="{8ADD5587-782F-0946-BCD6-DACBB812C500}" destId="{12616A87-3753-2042-91C7-02FEBFFEBA93}" srcOrd="1" destOrd="0" presId="urn:microsoft.com/office/officeart/2008/layout/VerticalCurvedList"/>
    <dgm:cxn modelId="{ADEF0C4E-A1A6-9745-A9AC-F04B3F3A8CD8}" type="presParOf" srcId="{8ADD5587-782F-0946-BCD6-DACBB812C500}" destId="{B86AFB4C-9228-6044-B6F0-9FCD3F6AF118}" srcOrd="2" destOrd="0" presId="urn:microsoft.com/office/officeart/2008/layout/VerticalCurvedList"/>
    <dgm:cxn modelId="{FF184BD3-6913-3841-BC84-A396738056C6}" type="presParOf" srcId="{B86AFB4C-9228-6044-B6F0-9FCD3F6AF118}" destId="{50641BEF-3C02-0949-88F2-64C7042562FD}" srcOrd="0" destOrd="0" presId="urn:microsoft.com/office/officeart/2008/layout/VerticalCurvedList"/>
    <dgm:cxn modelId="{82159435-6FC6-D24B-BD89-8A2BD67FA7A5}" type="presParOf" srcId="{8ADD5587-782F-0946-BCD6-DACBB812C500}" destId="{EEE0E514-BBA6-A64A-B7AE-9763D286E168}" srcOrd="3" destOrd="0" presId="urn:microsoft.com/office/officeart/2008/layout/VerticalCurvedList"/>
    <dgm:cxn modelId="{C80CA922-D885-004E-86E8-814CB9E5D85A}" type="presParOf" srcId="{8ADD5587-782F-0946-BCD6-DACBB812C500}" destId="{4A1657EF-C462-5445-81B0-EC35BC1C1D73}" srcOrd="4" destOrd="0" presId="urn:microsoft.com/office/officeart/2008/layout/VerticalCurvedList"/>
    <dgm:cxn modelId="{23CDAC4E-AA51-AF49-A53B-8F50A59E310C}" type="presParOf" srcId="{4A1657EF-C462-5445-81B0-EC35BC1C1D73}" destId="{E3874D3F-6AD1-F944-A4E4-7F8829C2F94A}" srcOrd="0" destOrd="0" presId="urn:microsoft.com/office/officeart/2008/layout/VerticalCurvedList"/>
    <dgm:cxn modelId="{DBC8FD80-9808-0446-98E1-309F21FAC7BF}" type="presParOf" srcId="{8ADD5587-782F-0946-BCD6-DACBB812C500}" destId="{8D9AED2E-FAF9-254C-9D2D-442D5FE7C6E8}" srcOrd="5" destOrd="0" presId="urn:microsoft.com/office/officeart/2008/layout/VerticalCurvedList"/>
    <dgm:cxn modelId="{27B116DF-B4C1-D94D-8E82-F8E774387AF8}" type="presParOf" srcId="{8ADD5587-782F-0946-BCD6-DACBB812C500}" destId="{5457E90A-A191-2D47-BC78-84C8A82963BE}" srcOrd="6" destOrd="0" presId="urn:microsoft.com/office/officeart/2008/layout/VerticalCurvedList"/>
    <dgm:cxn modelId="{74048351-B3A4-F745-B1AC-043EB5E2EDF7}" type="presParOf" srcId="{5457E90A-A191-2D47-BC78-84C8A82963BE}" destId="{AFE50E23-A889-1440-BB71-5C2C1E7B7C3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9F4BF-BBB1-D246-9CDC-BECEB3D6B4D8}">
      <dsp:nvSpPr>
        <dsp:cNvPr id="0" name=""/>
        <dsp:cNvSpPr/>
      </dsp:nvSpPr>
      <dsp:spPr>
        <a:xfrm>
          <a:off x="-3481035" y="-535156"/>
          <a:ext cx="4150295" cy="4150295"/>
        </a:xfrm>
        <a:prstGeom prst="blockArc">
          <a:avLst>
            <a:gd name="adj1" fmla="val 18900000"/>
            <a:gd name="adj2" fmla="val 2700000"/>
            <a:gd name="adj3" fmla="val 520"/>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616A87-3753-2042-91C7-02FEBFFEBA93}">
      <dsp:nvSpPr>
        <dsp:cNvPr id="0" name=""/>
        <dsp:cNvSpPr/>
      </dsp:nvSpPr>
      <dsp:spPr>
        <a:xfrm>
          <a:off x="430360" y="307998"/>
          <a:ext cx="9018364" cy="61599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47"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t>Language Learning Environment</a:t>
          </a:r>
        </a:p>
        <a:p>
          <a:pPr marL="0" lvl="0" indent="0" algn="l" defTabSz="711200">
            <a:lnSpc>
              <a:spcPct val="90000"/>
            </a:lnSpc>
            <a:spcBef>
              <a:spcPct val="0"/>
            </a:spcBef>
            <a:spcAft>
              <a:spcPct val="35000"/>
            </a:spcAft>
            <a:buNone/>
          </a:pPr>
          <a:r>
            <a:rPr lang="en-GB" sz="1600" kern="1200" dirty="0"/>
            <a:t>(The physical environment and learning context)</a:t>
          </a:r>
        </a:p>
      </dsp:txBody>
      <dsp:txXfrm>
        <a:off x="430360" y="307998"/>
        <a:ext cx="9018364" cy="615996"/>
      </dsp:txXfrm>
    </dsp:sp>
    <dsp:sp modelId="{50641BEF-3C02-0949-88F2-64C7042562FD}">
      <dsp:nvSpPr>
        <dsp:cNvPr id="0" name=""/>
        <dsp:cNvSpPr/>
      </dsp:nvSpPr>
      <dsp:spPr>
        <a:xfrm>
          <a:off x="45362" y="230998"/>
          <a:ext cx="769995" cy="769995"/>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E0E514-BBA6-A64A-B7AE-9763D286E168}">
      <dsp:nvSpPr>
        <dsp:cNvPr id="0" name=""/>
        <dsp:cNvSpPr/>
      </dsp:nvSpPr>
      <dsp:spPr>
        <a:xfrm>
          <a:off x="654274" y="1231992"/>
          <a:ext cx="8794450" cy="61599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47"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t>Language Learning Opportunities</a:t>
          </a:r>
        </a:p>
        <a:p>
          <a:pPr marL="0" lvl="0" indent="0" algn="l" defTabSz="711200">
            <a:lnSpc>
              <a:spcPct val="90000"/>
            </a:lnSpc>
            <a:spcBef>
              <a:spcPct val="0"/>
            </a:spcBef>
            <a:spcAft>
              <a:spcPct val="35000"/>
            </a:spcAft>
            <a:buNone/>
          </a:pPr>
          <a:r>
            <a:rPr lang="en-GB" sz="1600" kern="1200" dirty="0"/>
            <a:t>(Structured Opportunities to support language development)</a:t>
          </a:r>
        </a:p>
      </dsp:txBody>
      <dsp:txXfrm>
        <a:off x="654274" y="1231992"/>
        <a:ext cx="8794450" cy="615996"/>
      </dsp:txXfrm>
    </dsp:sp>
    <dsp:sp modelId="{E3874D3F-6AD1-F944-A4E4-7F8829C2F94A}">
      <dsp:nvSpPr>
        <dsp:cNvPr id="0" name=""/>
        <dsp:cNvSpPr/>
      </dsp:nvSpPr>
      <dsp:spPr>
        <a:xfrm>
          <a:off x="269277" y="1154993"/>
          <a:ext cx="769995" cy="769995"/>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AED2E-FAF9-254C-9D2D-442D5FE7C6E8}">
      <dsp:nvSpPr>
        <dsp:cNvPr id="0" name=""/>
        <dsp:cNvSpPr/>
      </dsp:nvSpPr>
      <dsp:spPr>
        <a:xfrm>
          <a:off x="430360" y="2155987"/>
          <a:ext cx="9018364" cy="61599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47"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t>Language Learning Interactions</a:t>
          </a:r>
        </a:p>
        <a:p>
          <a:pPr marL="0" lvl="0" indent="0" algn="l" defTabSz="711200">
            <a:lnSpc>
              <a:spcPct val="90000"/>
            </a:lnSpc>
            <a:spcBef>
              <a:spcPct val="0"/>
            </a:spcBef>
            <a:spcAft>
              <a:spcPct val="35000"/>
            </a:spcAft>
            <a:buNone/>
          </a:pPr>
          <a:r>
            <a:rPr lang="en-GB" sz="1600" kern="1200" dirty="0"/>
            <a:t>(The ways in which adults talk to children)</a:t>
          </a:r>
        </a:p>
      </dsp:txBody>
      <dsp:txXfrm>
        <a:off x="430360" y="2155987"/>
        <a:ext cx="9018364" cy="615996"/>
      </dsp:txXfrm>
    </dsp:sp>
    <dsp:sp modelId="{AFE50E23-A889-1440-BB71-5C2C1E7B7C3B}">
      <dsp:nvSpPr>
        <dsp:cNvPr id="0" name=""/>
        <dsp:cNvSpPr/>
      </dsp:nvSpPr>
      <dsp:spPr>
        <a:xfrm>
          <a:off x="45362" y="2078987"/>
          <a:ext cx="769995" cy="769995"/>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1359F-ADA6-AA43-9DA8-12ECA6EFA9ED}" type="datetimeFigureOut">
              <a:rPr lang="en-GB" smtClean="0"/>
              <a:t>26/06/2021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79A0A-7001-B948-9CC4-565088A30C35}" type="slidenum">
              <a:rPr lang="en-GB" smtClean="0"/>
              <a:t>‹#›</a:t>
            </a:fld>
            <a:endParaRPr lang="en-GB"/>
          </a:p>
        </p:txBody>
      </p:sp>
    </p:spTree>
    <p:extLst>
      <p:ext uri="{BB962C8B-B14F-4D97-AF65-F5344CB8AC3E}">
        <p14:creationId xmlns:p14="http://schemas.microsoft.com/office/powerpoint/2010/main" val="207044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579A0A-7001-B948-9CC4-565088A30C35}" type="slidenum">
              <a:rPr lang="en-GB" smtClean="0"/>
              <a:t>1</a:t>
            </a:fld>
            <a:endParaRPr lang="en-GB"/>
          </a:p>
        </p:txBody>
      </p:sp>
    </p:spTree>
    <p:extLst>
      <p:ext uri="{BB962C8B-B14F-4D97-AF65-F5344CB8AC3E}">
        <p14:creationId xmlns:p14="http://schemas.microsoft.com/office/powerpoint/2010/main" val="178275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BCRP following Bercow Report.</a:t>
            </a:r>
          </a:p>
          <a:p>
            <a:endParaRPr lang="en-GB" dirty="0"/>
          </a:p>
          <a:p>
            <a:r>
              <a:rPr lang="en-GB" dirty="0"/>
              <a:t>Identified 3 elements as important in developing SLC skills.</a:t>
            </a:r>
          </a:p>
          <a:p>
            <a:endParaRPr lang="en-GB" dirty="0"/>
          </a:p>
          <a:p>
            <a:r>
              <a:rPr lang="en-GB" dirty="0"/>
              <a:t>Not equally important. Physical environment is the area where most improvements have been made. </a:t>
            </a:r>
          </a:p>
        </p:txBody>
      </p:sp>
      <p:sp>
        <p:nvSpPr>
          <p:cNvPr id="4" name="Slide Number Placeholder 3"/>
          <p:cNvSpPr>
            <a:spLocks noGrp="1"/>
          </p:cNvSpPr>
          <p:nvPr>
            <p:ph type="sldNum" sz="quarter" idx="5"/>
          </p:nvPr>
        </p:nvSpPr>
        <p:spPr/>
        <p:txBody>
          <a:bodyPr/>
          <a:lstStyle/>
          <a:p>
            <a:fld id="{5F579A0A-7001-B948-9CC4-565088A30C35}" type="slidenum">
              <a:rPr lang="en-GB" smtClean="0"/>
              <a:t>2</a:t>
            </a:fld>
            <a:endParaRPr lang="en-GB"/>
          </a:p>
        </p:txBody>
      </p:sp>
    </p:spTree>
    <p:extLst>
      <p:ext uri="{BB962C8B-B14F-4D97-AF65-F5344CB8AC3E}">
        <p14:creationId xmlns:p14="http://schemas.microsoft.com/office/powerpoint/2010/main" val="102907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579A0A-7001-B948-9CC4-565088A30C35}" type="slidenum">
              <a:rPr lang="en-GB" smtClean="0"/>
              <a:t>3</a:t>
            </a:fld>
            <a:endParaRPr lang="en-GB"/>
          </a:p>
        </p:txBody>
      </p:sp>
    </p:spTree>
    <p:extLst>
      <p:ext uri="{BB962C8B-B14F-4D97-AF65-F5344CB8AC3E}">
        <p14:creationId xmlns:p14="http://schemas.microsoft.com/office/powerpoint/2010/main" val="313343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 a language rich environment</a:t>
            </a:r>
          </a:p>
          <a:p>
            <a:endParaRPr lang="en-GB" dirty="0"/>
          </a:p>
          <a:p>
            <a:r>
              <a:rPr lang="en-GB" dirty="0"/>
              <a:t>Importance of role play </a:t>
            </a:r>
          </a:p>
          <a:p>
            <a:endParaRPr lang="en-GB" dirty="0"/>
          </a:p>
          <a:p>
            <a:r>
              <a:rPr lang="en-GB" dirty="0"/>
              <a:t>Inside and outside spaces</a:t>
            </a:r>
          </a:p>
        </p:txBody>
      </p:sp>
      <p:sp>
        <p:nvSpPr>
          <p:cNvPr id="4" name="Slide Number Placeholder 3"/>
          <p:cNvSpPr>
            <a:spLocks noGrp="1"/>
          </p:cNvSpPr>
          <p:nvPr>
            <p:ph type="sldNum" sz="quarter" idx="5"/>
          </p:nvPr>
        </p:nvSpPr>
        <p:spPr/>
        <p:txBody>
          <a:bodyPr/>
          <a:lstStyle/>
          <a:p>
            <a:fld id="{5F579A0A-7001-B948-9CC4-565088A30C35}" type="slidenum">
              <a:rPr lang="en-GB" smtClean="0"/>
              <a:t>4</a:t>
            </a:fld>
            <a:endParaRPr lang="en-GB"/>
          </a:p>
        </p:txBody>
      </p:sp>
    </p:spTree>
    <p:extLst>
      <p:ext uri="{BB962C8B-B14F-4D97-AF65-F5344CB8AC3E}">
        <p14:creationId xmlns:p14="http://schemas.microsoft.com/office/powerpoint/2010/main" val="317124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579A0A-7001-B948-9CC4-565088A30C35}" type="slidenum">
              <a:rPr lang="en-GB" smtClean="0"/>
              <a:t>5</a:t>
            </a:fld>
            <a:endParaRPr lang="en-GB"/>
          </a:p>
        </p:txBody>
      </p:sp>
    </p:spTree>
    <p:extLst>
      <p:ext uri="{BB962C8B-B14F-4D97-AF65-F5344CB8AC3E}">
        <p14:creationId xmlns:p14="http://schemas.microsoft.com/office/powerpoint/2010/main" val="111905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579A0A-7001-B948-9CC4-565088A30C35}" type="slidenum">
              <a:rPr lang="en-GB" smtClean="0"/>
              <a:t>6</a:t>
            </a:fld>
            <a:endParaRPr lang="en-GB"/>
          </a:p>
        </p:txBody>
      </p:sp>
    </p:spTree>
    <p:extLst>
      <p:ext uri="{BB962C8B-B14F-4D97-AF65-F5344CB8AC3E}">
        <p14:creationId xmlns:p14="http://schemas.microsoft.com/office/powerpoint/2010/main" val="219066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579A0A-7001-B948-9CC4-565088A30C35}" type="slidenum">
              <a:rPr lang="en-GB" smtClean="0"/>
              <a:t>7</a:t>
            </a:fld>
            <a:endParaRPr lang="en-GB"/>
          </a:p>
        </p:txBody>
      </p:sp>
    </p:spTree>
    <p:extLst>
      <p:ext uri="{BB962C8B-B14F-4D97-AF65-F5344CB8AC3E}">
        <p14:creationId xmlns:p14="http://schemas.microsoft.com/office/powerpoint/2010/main" val="368809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579A0A-7001-B948-9CC4-565088A30C35}" type="slidenum">
              <a:rPr lang="en-GB" smtClean="0"/>
              <a:t>8</a:t>
            </a:fld>
            <a:endParaRPr lang="en-GB"/>
          </a:p>
        </p:txBody>
      </p:sp>
    </p:spTree>
    <p:extLst>
      <p:ext uri="{BB962C8B-B14F-4D97-AF65-F5344CB8AC3E}">
        <p14:creationId xmlns:p14="http://schemas.microsoft.com/office/powerpoint/2010/main" val="481316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6/26/21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6/26/21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nurseryworld.co.uk/features/article/all-about-communication-friendly-space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ican.org.uk/media/3208/tct_bcrp_csc_update.pdf" TargetMode="External"/><Relationship Id="rId2" Type="http://schemas.openxmlformats.org/officeDocument/2006/relationships/hyperlink" Target="https://ican.org.uk/media/3246/making_your_place_great_for_communication_final_update.pdf" TargetMode="External"/><Relationship Id="rId1" Type="http://schemas.openxmlformats.org/officeDocument/2006/relationships/slideLayout" Target="../slideLayouts/slideLayout2.xml"/><Relationship Id="rId5" Type="http://schemas.openxmlformats.org/officeDocument/2006/relationships/hyperlink" Target="https://ican.org.uk/i-cans-talking-point/professionals/tct-resources/more-resources/communication-friendly-checklists/" TargetMode="External"/><Relationship Id="rId4" Type="http://schemas.openxmlformats.org/officeDocument/2006/relationships/hyperlink" Target="https://www.wigan.gov.uk/Docs/PDF/Business/Professionals/Raising-Attainment/Communication-Friendly-Spaces-Audit-of-Provision.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lizabethjarman.com/" TargetMode="Externa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gov.uk/government/collections/better-communication-research-programm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can.org.uk/media/3208/tct_bcrp_csc_updat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7.tif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icture containing indoor, floor, living, room&#10;&#10;Description automatically generated">
            <a:extLst>
              <a:ext uri="{FF2B5EF4-FFF2-40B4-BE49-F238E27FC236}">
                <a16:creationId xmlns:a16="http://schemas.microsoft.com/office/drawing/2014/main" id="{DBB278DE-0F0B-1A43-82E2-EBBBC6642A7D}"/>
              </a:ext>
            </a:extLst>
          </p:cNvPr>
          <p:cNvPicPr>
            <a:picLocks noChangeAspect="1"/>
          </p:cNvPicPr>
          <p:nvPr/>
        </p:nvPicPr>
        <p:blipFill rotWithShape="1">
          <a:blip r:embed="rId3"/>
          <a:srcRect t="22519" r="9090"/>
          <a:stretch/>
        </p:blipFill>
        <p:spPr>
          <a:xfrm>
            <a:off x="2" y="10"/>
            <a:ext cx="12191695" cy="6857990"/>
          </a:xfrm>
          <a:prstGeom prst="rect">
            <a:avLst/>
          </a:prstGeom>
        </p:spPr>
      </p:pic>
      <p:sp>
        <p:nvSpPr>
          <p:cNvPr id="14" name="Rectangle 9">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F5003-A5D4-D94F-8CC7-4F9F14D06B58}"/>
              </a:ext>
            </a:extLst>
          </p:cNvPr>
          <p:cNvSpPr>
            <a:spLocks noGrp="1"/>
          </p:cNvSpPr>
          <p:nvPr>
            <p:ph type="ctrTitle"/>
          </p:nvPr>
        </p:nvSpPr>
        <p:spPr>
          <a:xfrm>
            <a:off x="1300526" y="3236470"/>
            <a:ext cx="6829044" cy="1252601"/>
          </a:xfrm>
        </p:spPr>
        <p:txBody>
          <a:bodyPr>
            <a:normAutofit/>
          </a:bodyPr>
          <a:lstStyle/>
          <a:p>
            <a:pPr algn="r"/>
            <a:r>
              <a:rPr lang="en-GB" sz="4100">
                <a:solidFill>
                  <a:srgbClr val="FFFFFE"/>
                </a:solidFill>
              </a:rPr>
              <a:t>Communication Friendly Environments</a:t>
            </a:r>
          </a:p>
        </p:txBody>
      </p:sp>
      <p:sp>
        <p:nvSpPr>
          <p:cNvPr id="3" name="Subtitle 2">
            <a:extLst>
              <a:ext uri="{FF2B5EF4-FFF2-40B4-BE49-F238E27FC236}">
                <a16:creationId xmlns:a16="http://schemas.microsoft.com/office/drawing/2014/main" id="{8DDFA7D6-7C27-E64F-A0C6-135B986A7D2F}"/>
              </a:ext>
            </a:extLst>
          </p:cNvPr>
          <p:cNvSpPr>
            <a:spLocks noGrp="1"/>
          </p:cNvSpPr>
          <p:nvPr>
            <p:ph type="subTitle" idx="1"/>
          </p:nvPr>
        </p:nvSpPr>
        <p:spPr>
          <a:xfrm>
            <a:off x="1300525" y="4669144"/>
            <a:ext cx="6829043" cy="716529"/>
          </a:xfrm>
        </p:spPr>
        <p:txBody>
          <a:bodyPr>
            <a:normAutofit/>
          </a:bodyPr>
          <a:lstStyle/>
          <a:p>
            <a:pPr algn="r"/>
            <a:endParaRPr lang="en-GB" sz="1600">
              <a:solidFill>
                <a:srgbClr val="FFFFFE"/>
              </a:solidFill>
            </a:endParaRPr>
          </a:p>
        </p:txBody>
      </p:sp>
      <p:cxnSp>
        <p:nvCxnSpPr>
          <p:cNvPr id="15" name="Straight Connector 11">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a:solidFill>
              <a:srgbClr val="58BE7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401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544676-5230-5748-A5FA-BBDF3F6B2DC2}"/>
              </a:ext>
            </a:extLst>
          </p:cNvPr>
          <p:cNvPicPr>
            <a:picLocks noChangeAspect="1"/>
          </p:cNvPicPr>
          <p:nvPr/>
        </p:nvPicPr>
        <p:blipFill rotWithShape="1">
          <a:blip r:embed="rId2"/>
          <a:srcRect l="22188" r="16938" b="-1"/>
          <a:stretch/>
        </p:blipFill>
        <p:spPr>
          <a:xfrm>
            <a:off x="2" y="10"/>
            <a:ext cx="6094409" cy="6857990"/>
          </a:xfrm>
          <a:prstGeom prst="rect">
            <a:avLst/>
          </a:prstGeom>
        </p:spPr>
      </p:pic>
      <p:pic>
        <p:nvPicPr>
          <p:cNvPr id="7" name="Picture 6" descr="A picture containing indoor, decorated, cluttered&#10;&#10;Description automatically generated">
            <a:extLst>
              <a:ext uri="{FF2B5EF4-FFF2-40B4-BE49-F238E27FC236}">
                <a16:creationId xmlns:a16="http://schemas.microsoft.com/office/drawing/2014/main" id="{3407FE74-8026-1F4D-96F7-BF71C3E7AB5C}"/>
              </a:ext>
            </a:extLst>
          </p:cNvPr>
          <p:cNvPicPr>
            <a:picLocks noChangeAspect="1"/>
          </p:cNvPicPr>
          <p:nvPr/>
        </p:nvPicPr>
        <p:blipFill rotWithShape="1">
          <a:blip r:embed="rId3"/>
          <a:srcRect l="21625" r="12392" b="1"/>
          <a:stretch/>
        </p:blipFill>
        <p:spPr>
          <a:xfrm>
            <a:off x="6096051" y="10"/>
            <a:ext cx="6094409" cy="6857990"/>
          </a:xfrm>
          <a:prstGeom prst="rect">
            <a:avLst/>
          </a:prstGeom>
        </p:spPr>
      </p:pic>
      <p:sp>
        <p:nvSpPr>
          <p:cNvPr id="9" name="Rectangle 11">
            <a:extLst>
              <a:ext uri="{FF2B5EF4-FFF2-40B4-BE49-F238E27FC236}">
                <a16:creationId xmlns:a16="http://schemas.microsoft.com/office/drawing/2014/main" id="{D3356D18-B5E6-44B1-ADBC-7094E0DCC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7192" y="1353662"/>
            <a:ext cx="4414440" cy="4150676"/>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E7A374D-06C5-4ECA-9F91-7183DD3D8A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3127" y="2579935"/>
            <a:ext cx="4070579" cy="0"/>
          </a:xfrm>
          <a:prstGeom prst="line">
            <a:avLst/>
          </a:prstGeom>
          <a:ln w="31750">
            <a:solidFill>
              <a:srgbClr val="FBFF97"/>
            </a:solidFill>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4DCBE2B-D5FE-D745-B9F8-BA41FA47D7DC}"/>
              </a:ext>
            </a:extLst>
          </p:cNvPr>
          <p:cNvSpPr>
            <a:spLocks noGrp="1"/>
          </p:cNvSpPr>
          <p:nvPr>
            <p:ph type="title"/>
          </p:nvPr>
        </p:nvSpPr>
        <p:spPr>
          <a:xfrm>
            <a:off x="4053128" y="1530700"/>
            <a:ext cx="4070578" cy="1049235"/>
          </a:xfrm>
        </p:spPr>
        <p:txBody>
          <a:bodyPr anchor="ctr">
            <a:normAutofit/>
          </a:bodyPr>
          <a:lstStyle/>
          <a:p>
            <a:pPr algn="ctr"/>
            <a:r>
              <a:rPr lang="en-GB" dirty="0">
                <a:solidFill>
                  <a:srgbClr val="FFFFFE"/>
                </a:solidFill>
              </a:rPr>
              <a:t>Light</a:t>
            </a:r>
          </a:p>
        </p:txBody>
      </p:sp>
      <p:sp>
        <p:nvSpPr>
          <p:cNvPr id="3" name="Content Placeholder 2">
            <a:extLst>
              <a:ext uri="{FF2B5EF4-FFF2-40B4-BE49-F238E27FC236}">
                <a16:creationId xmlns:a16="http://schemas.microsoft.com/office/drawing/2014/main" id="{CEA419A5-0175-294A-B4A9-4ED416C0235B}"/>
              </a:ext>
            </a:extLst>
          </p:cNvPr>
          <p:cNvSpPr>
            <a:spLocks noGrp="1"/>
          </p:cNvSpPr>
          <p:nvPr>
            <p:ph idx="1"/>
          </p:nvPr>
        </p:nvSpPr>
        <p:spPr>
          <a:xfrm>
            <a:off x="4053128" y="2723314"/>
            <a:ext cx="4070578" cy="2613612"/>
          </a:xfrm>
        </p:spPr>
        <p:txBody>
          <a:bodyPr anchor="t">
            <a:normAutofit/>
          </a:bodyPr>
          <a:lstStyle/>
          <a:p>
            <a:pPr>
              <a:buClr>
                <a:srgbClr val="FBFF97"/>
              </a:buClr>
            </a:pPr>
            <a:r>
              <a:rPr lang="en-GB">
                <a:solidFill>
                  <a:srgbClr val="FFFFFE"/>
                </a:solidFill>
              </a:rPr>
              <a:t>Maximise natural light</a:t>
            </a:r>
          </a:p>
          <a:p>
            <a:pPr>
              <a:buClr>
                <a:srgbClr val="FBFF97"/>
              </a:buClr>
            </a:pPr>
            <a:r>
              <a:rPr lang="en-GB">
                <a:solidFill>
                  <a:srgbClr val="FFFFFE"/>
                </a:solidFill>
              </a:rPr>
              <a:t>Use lighting to use create mood and atmosphere</a:t>
            </a:r>
          </a:p>
        </p:txBody>
      </p:sp>
    </p:spTree>
    <p:extLst>
      <p:ext uri="{BB962C8B-B14F-4D97-AF65-F5344CB8AC3E}">
        <p14:creationId xmlns:p14="http://schemas.microsoft.com/office/powerpoint/2010/main" val="2898278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3DC3-CE25-E342-8681-3CF25E4CB2DB}"/>
              </a:ext>
            </a:extLst>
          </p:cNvPr>
          <p:cNvSpPr>
            <a:spLocks noGrp="1"/>
          </p:cNvSpPr>
          <p:nvPr>
            <p:ph type="title" idx="4294967295"/>
          </p:nvPr>
        </p:nvSpPr>
        <p:spPr>
          <a:xfrm>
            <a:off x="2587625" y="804863"/>
            <a:ext cx="9604375" cy="1049337"/>
          </a:xfrm>
        </p:spPr>
        <p:txBody>
          <a:bodyPr/>
          <a:lstStyle/>
          <a:p>
            <a:r>
              <a:rPr lang="en-GB" dirty="0"/>
              <a:t>Things to think about</a:t>
            </a:r>
          </a:p>
        </p:txBody>
      </p:sp>
      <p:sp>
        <p:nvSpPr>
          <p:cNvPr id="4" name="Cloud Callout 3">
            <a:extLst>
              <a:ext uri="{FF2B5EF4-FFF2-40B4-BE49-F238E27FC236}">
                <a16:creationId xmlns:a16="http://schemas.microsoft.com/office/drawing/2014/main" id="{39F29F23-82B5-D747-95B9-C48F058C9D86}"/>
              </a:ext>
            </a:extLst>
          </p:cNvPr>
          <p:cNvSpPr/>
          <p:nvPr/>
        </p:nvSpPr>
        <p:spPr>
          <a:xfrm>
            <a:off x="152714" y="1491647"/>
            <a:ext cx="4425244" cy="229164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E209176C-43C8-8941-A782-11455645FF96}"/>
              </a:ext>
            </a:extLst>
          </p:cNvPr>
          <p:cNvSpPr>
            <a:spLocks noGrp="1"/>
          </p:cNvSpPr>
          <p:nvPr>
            <p:ph idx="4294967295"/>
          </p:nvPr>
        </p:nvSpPr>
        <p:spPr>
          <a:xfrm>
            <a:off x="446048" y="1901391"/>
            <a:ext cx="3838575" cy="1134000"/>
          </a:xfrm>
        </p:spPr>
        <p:txBody>
          <a:bodyPr>
            <a:noAutofit/>
          </a:bodyPr>
          <a:lstStyle/>
          <a:p>
            <a:r>
              <a:rPr lang="en-GB" sz="1800" dirty="0">
                <a:solidFill>
                  <a:schemeClr val="bg1"/>
                </a:solidFill>
              </a:rPr>
              <a:t>Look around you. If your setting doesn't make you feel motivated, then it's time to make some positive changes!</a:t>
            </a:r>
          </a:p>
          <a:p>
            <a:pPr marL="0" indent="0">
              <a:buNone/>
            </a:pPr>
            <a:br>
              <a:rPr lang="en-GB" sz="1800" dirty="0"/>
            </a:br>
            <a:endParaRPr lang="en-GB" sz="1800" dirty="0"/>
          </a:p>
        </p:txBody>
      </p:sp>
      <p:sp>
        <p:nvSpPr>
          <p:cNvPr id="5" name="Cloud Callout 4">
            <a:extLst>
              <a:ext uri="{FF2B5EF4-FFF2-40B4-BE49-F238E27FC236}">
                <a16:creationId xmlns:a16="http://schemas.microsoft.com/office/drawing/2014/main" id="{27041727-5C24-C04F-AC2B-1FBE89C1AF55}"/>
              </a:ext>
            </a:extLst>
          </p:cNvPr>
          <p:cNvSpPr/>
          <p:nvPr/>
        </p:nvSpPr>
        <p:spPr>
          <a:xfrm>
            <a:off x="3356516" y="3793592"/>
            <a:ext cx="3748327" cy="187011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From a child's point of view, see what the space looks, feels and sounds like.</a:t>
            </a:r>
          </a:p>
        </p:txBody>
      </p:sp>
      <p:sp>
        <p:nvSpPr>
          <p:cNvPr id="7" name="Cloud Callout 6">
            <a:extLst>
              <a:ext uri="{FF2B5EF4-FFF2-40B4-BE49-F238E27FC236}">
                <a16:creationId xmlns:a16="http://schemas.microsoft.com/office/drawing/2014/main" id="{22939B3E-3077-7D4B-A04D-0C627EA951B0}"/>
              </a:ext>
            </a:extLst>
          </p:cNvPr>
          <p:cNvSpPr/>
          <p:nvPr/>
        </p:nvSpPr>
        <p:spPr>
          <a:xfrm>
            <a:off x="6371486" y="1858945"/>
            <a:ext cx="4425244" cy="229164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When was the last time you critically observed your learning environment?</a:t>
            </a:r>
          </a:p>
        </p:txBody>
      </p:sp>
      <p:sp>
        <p:nvSpPr>
          <p:cNvPr id="8" name="TextBox 7">
            <a:extLst>
              <a:ext uri="{FF2B5EF4-FFF2-40B4-BE49-F238E27FC236}">
                <a16:creationId xmlns:a16="http://schemas.microsoft.com/office/drawing/2014/main" id="{A5124A6E-11BD-994D-84F4-AB0AD802E3E8}"/>
              </a:ext>
            </a:extLst>
          </p:cNvPr>
          <p:cNvSpPr txBox="1"/>
          <p:nvPr/>
        </p:nvSpPr>
        <p:spPr>
          <a:xfrm>
            <a:off x="8584108" y="5073805"/>
            <a:ext cx="3414604" cy="923330"/>
          </a:xfrm>
          <a:prstGeom prst="rect">
            <a:avLst/>
          </a:prstGeom>
          <a:noFill/>
        </p:spPr>
        <p:txBody>
          <a:bodyPr wrap="square" rtlCol="0">
            <a:spAutoFit/>
          </a:bodyPr>
          <a:lstStyle/>
          <a:p>
            <a:r>
              <a:rPr lang="en-GB" dirty="0"/>
              <a:t>Elizabeth </a:t>
            </a:r>
            <a:r>
              <a:rPr lang="en-GB" dirty="0" err="1"/>
              <a:t>Jarman</a:t>
            </a:r>
            <a:r>
              <a:rPr lang="en-GB" dirty="0"/>
              <a:t>, </a:t>
            </a:r>
            <a:r>
              <a:rPr lang="en-GB" dirty="0">
                <a:hlinkClick r:id="rId2"/>
              </a:rPr>
              <a:t>Nursery World 2007</a:t>
            </a:r>
            <a:endParaRPr lang="en-GB" dirty="0"/>
          </a:p>
          <a:p>
            <a:endParaRPr lang="en-GB" dirty="0"/>
          </a:p>
        </p:txBody>
      </p:sp>
    </p:spTree>
    <p:extLst>
      <p:ext uri="{BB962C8B-B14F-4D97-AF65-F5344CB8AC3E}">
        <p14:creationId xmlns:p14="http://schemas.microsoft.com/office/powerpoint/2010/main" val="117680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60C1-ECA7-D142-B664-F5E845317EAB}"/>
              </a:ext>
            </a:extLst>
          </p:cNvPr>
          <p:cNvSpPr>
            <a:spLocks noGrp="1"/>
          </p:cNvSpPr>
          <p:nvPr>
            <p:ph type="title"/>
          </p:nvPr>
        </p:nvSpPr>
        <p:spPr/>
        <p:txBody>
          <a:bodyPr/>
          <a:lstStyle/>
          <a:p>
            <a:r>
              <a:rPr lang="en-GB" dirty="0"/>
              <a:t>How do we know our environment is communication-friendly?</a:t>
            </a:r>
          </a:p>
        </p:txBody>
      </p:sp>
      <p:sp>
        <p:nvSpPr>
          <p:cNvPr id="3" name="Content Placeholder 2">
            <a:extLst>
              <a:ext uri="{FF2B5EF4-FFF2-40B4-BE49-F238E27FC236}">
                <a16:creationId xmlns:a16="http://schemas.microsoft.com/office/drawing/2014/main" id="{308D13E1-41F4-B24B-BF8B-5F8578FB932A}"/>
              </a:ext>
            </a:extLst>
          </p:cNvPr>
          <p:cNvSpPr>
            <a:spLocks noGrp="1"/>
          </p:cNvSpPr>
          <p:nvPr>
            <p:ph idx="1"/>
          </p:nvPr>
        </p:nvSpPr>
        <p:spPr/>
        <p:txBody>
          <a:bodyPr>
            <a:normAutofit/>
          </a:bodyPr>
          <a:lstStyle/>
          <a:p>
            <a:pPr marL="0" indent="0">
              <a:buNone/>
            </a:pPr>
            <a:r>
              <a:rPr lang="en-GB" b="1" u="sng" dirty="0">
                <a:hlinkClick r:id="rId2">
                  <a:extLst>
                    <a:ext uri="{A12FA001-AC4F-418D-AE19-62706E023703}">
                      <ahyp:hlinkClr xmlns:ahyp="http://schemas.microsoft.com/office/drawing/2018/hyperlinkcolor" val="tx"/>
                    </a:ext>
                  </a:extLst>
                </a:hlinkClick>
              </a:rPr>
              <a:t>Observations</a:t>
            </a:r>
          </a:p>
          <a:p>
            <a:pPr marL="0" indent="0">
              <a:buNone/>
            </a:pPr>
            <a:r>
              <a:rPr lang="en-GB" b="1" u="sng" dirty="0">
                <a:hlinkClick r:id="rId2">
                  <a:extLst>
                    <a:ext uri="{A12FA001-AC4F-418D-AE19-62706E023703}">
                      <ahyp:hlinkClr xmlns:ahyp="http://schemas.microsoft.com/office/drawing/2018/hyperlinkcolor" val="tx"/>
                    </a:ext>
                  </a:extLst>
                </a:hlinkClick>
              </a:rPr>
              <a:t>Audits</a:t>
            </a:r>
          </a:p>
          <a:p>
            <a:r>
              <a:rPr lang="en-GB" b="1" u="sng" dirty="0">
                <a:solidFill>
                  <a:srgbClr val="FA2B5C"/>
                </a:solidFill>
                <a:hlinkClick r:id="rId3">
                  <a:extLst>
                    <a:ext uri="{A12FA001-AC4F-418D-AE19-62706E023703}">
                      <ahyp:hlinkClr xmlns:ahyp="http://schemas.microsoft.com/office/drawing/2018/hyperlinkcolor" val="tx"/>
                    </a:ext>
                  </a:extLst>
                </a:hlinkClick>
              </a:rPr>
              <a:t>Communication Supporting Observation Tool</a:t>
            </a:r>
            <a:endParaRPr lang="en-GB" b="1" u="sng" dirty="0">
              <a:solidFill>
                <a:srgbClr val="FA2B5C"/>
              </a:solidFill>
              <a:hlinkClick r:id="rId2">
                <a:extLst>
                  <a:ext uri="{A12FA001-AC4F-418D-AE19-62706E023703}">
                    <ahyp:hlinkClr xmlns:ahyp="http://schemas.microsoft.com/office/drawing/2018/hyperlinkcolor" val="tx"/>
                  </a:ext>
                </a:extLst>
              </a:hlinkClick>
            </a:endParaRPr>
          </a:p>
          <a:p>
            <a:r>
              <a:rPr lang="en-GB" b="1" u="sng" dirty="0">
                <a:solidFill>
                  <a:srgbClr val="FA2B5C"/>
                </a:solidFill>
                <a:hlinkClick r:id="rId4">
                  <a:extLst>
                    <a:ext uri="{A12FA001-AC4F-418D-AE19-62706E023703}">
                      <ahyp:hlinkClr xmlns:ahyp="http://schemas.microsoft.com/office/drawing/2018/hyperlinkcolor" val="tx"/>
                    </a:ext>
                  </a:extLst>
                </a:hlinkClick>
              </a:rPr>
              <a:t>Communication Friendly Spaces Au</a:t>
            </a:r>
            <a:r>
              <a:rPr lang="en-GB" b="1" u="sng" dirty="0">
                <a:solidFill>
                  <a:srgbClr val="FA2B5C"/>
                </a:solidFill>
                <a:hlinkClick r:id="rId2">
                  <a:extLst>
                    <a:ext uri="{A12FA001-AC4F-418D-AE19-62706E023703}">
                      <ahyp:hlinkClr xmlns:ahyp="http://schemas.microsoft.com/office/drawing/2018/hyperlinkcolor" val="tx"/>
                    </a:ext>
                  </a:extLst>
                </a:hlinkClick>
              </a:rPr>
              <a:t>dit</a:t>
            </a:r>
          </a:p>
          <a:p>
            <a:r>
              <a:rPr lang="en-GB" b="1" u="sng" dirty="0">
                <a:solidFill>
                  <a:srgbClr val="FA2B5C"/>
                </a:solidFill>
                <a:hlinkClick r:id="rId5">
                  <a:extLst>
                    <a:ext uri="{A12FA001-AC4F-418D-AE19-62706E023703}">
                      <ahyp:hlinkClr xmlns:ahyp="http://schemas.microsoft.com/office/drawing/2018/hyperlinkcolor" val="tx"/>
                    </a:ext>
                  </a:extLst>
                </a:hlinkClick>
              </a:rPr>
              <a:t>ICAN checklists</a:t>
            </a:r>
            <a:endParaRPr lang="en-GB" b="1" u="sng" dirty="0">
              <a:solidFill>
                <a:srgbClr val="FA2B5C"/>
              </a:solidFill>
            </a:endParaRPr>
          </a:p>
          <a:p>
            <a:r>
              <a:rPr lang="en-GB" b="1" u="sng" dirty="0">
                <a:solidFill>
                  <a:srgbClr val="FA2B5C"/>
                </a:solidFill>
              </a:rPr>
              <a:t>School’s own audit tools</a:t>
            </a:r>
            <a:endParaRPr lang="en-GB" b="1" u="sng" dirty="0"/>
          </a:p>
          <a:p>
            <a:endParaRPr lang="en-GB" dirty="0"/>
          </a:p>
          <a:p>
            <a:endParaRPr lang="en-GB" dirty="0"/>
          </a:p>
        </p:txBody>
      </p:sp>
    </p:spTree>
    <p:extLst>
      <p:ext uri="{BB962C8B-B14F-4D97-AF65-F5344CB8AC3E}">
        <p14:creationId xmlns:p14="http://schemas.microsoft.com/office/powerpoint/2010/main" val="3856696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9" name="Rectangle 13">
            <a:extLst>
              <a:ext uri="{FF2B5EF4-FFF2-40B4-BE49-F238E27FC236}">
                <a16:creationId xmlns:a16="http://schemas.microsoft.com/office/drawing/2014/main" id="{50E6CFCC-E96C-48AB-98C8-42F05727F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15">
            <a:extLst>
              <a:ext uri="{FF2B5EF4-FFF2-40B4-BE49-F238E27FC236}">
                <a16:creationId xmlns:a16="http://schemas.microsoft.com/office/drawing/2014/main" id="{B6BECB2A-E1E7-48A9-A209-D21AB681DD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F5B3D6A-8558-954B-ADAE-47066A311E8E}"/>
              </a:ext>
            </a:extLst>
          </p:cNvPr>
          <p:cNvSpPr>
            <a:spLocks noGrp="1"/>
          </p:cNvSpPr>
          <p:nvPr>
            <p:ph type="title"/>
          </p:nvPr>
        </p:nvSpPr>
        <p:spPr>
          <a:xfrm>
            <a:off x="1451580" y="804520"/>
            <a:ext cx="3530157" cy="1049235"/>
          </a:xfrm>
        </p:spPr>
        <p:txBody>
          <a:bodyPr>
            <a:normAutofit/>
          </a:bodyPr>
          <a:lstStyle/>
          <a:p>
            <a:r>
              <a:rPr lang="en-GB" sz="2200"/>
              <a:t>Where to go for further information</a:t>
            </a:r>
          </a:p>
        </p:txBody>
      </p:sp>
      <p:sp>
        <p:nvSpPr>
          <p:cNvPr id="31" name="Rectangle 17">
            <a:extLst>
              <a:ext uri="{FF2B5EF4-FFF2-40B4-BE49-F238E27FC236}">
                <a16:creationId xmlns:a16="http://schemas.microsoft.com/office/drawing/2014/main" id="{BC55BC1D-EB38-400C-B11B-F8CC5389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138D9E67-5B78-504D-8DE5-50FD4F221ECB}"/>
              </a:ext>
            </a:extLst>
          </p:cNvPr>
          <p:cNvSpPr>
            <a:spLocks noGrp="1"/>
          </p:cNvSpPr>
          <p:nvPr>
            <p:ph idx="1"/>
          </p:nvPr>
        </p:nvSpPr>
        <p:spPr>
          <a:xfrm>
            <a:off x="1451581" y="2015732"/>
            <a:ext cx="3526523" cy="3450613"/>
          </a:xfrm>
        </p:spPr>
        <p:txBody>
          <a:bodyPr>
            <a:normAutofit/>
          </a:bodyPr>
          <a:lstStyle/>
          <a:p>
            <a:r>
              <a:rPr lang="en-GB">
                <a:hlinkClick r:id="rId2"/>
              </a:rPr>
              <a:t>https://elizabethjarman.com</a:t>
            </a:r>
            <a:endParaRPr lang="en-GB"/>
          </a:p>
          <a:p>
            <a:endParaRPr lang="en-GB" dirty="0"/>
          </a:p>
        </p:txBody>
      </p:sp>
      <p:grpSp>
        <p:nvGrpSpPr>
          <p:cNvPr id="32" name="Group 19">
            <a:extLst>
              <a:ext uri="{FF2B5EF4-FFF2-40B4-BE49-F238E27FC236}">
                <a16:creationId xmlns:a16="http://schemas.microsoft.com/office/drawing/2014/main" id="{1E7110B8-ED3B-4441-B1EB-C4DE3C46A0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33" name="Rectangle 20">
              <a:extLst>
                <a:ext uri="{FF2B5EF4-FFF2-40B4-BE49-F238E27FC236}">
                  <a16:creationId xmlns:a16="http://schemas.microsoft.com/office/drawing/2014/main" id="{40E8C619-774F-41E3-8086-B6924E6C1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21">
              <a:extLst>
                <a:ext uri="{FF2B5EF4-FFF2-40B4-BE49-F238E27FC236}">
                  <a16:creationId xmlns:a16="http://schemas.microsoft.com/office/drawing/2014/main" id="{E63C805A-55CA-4C05-ADB5-3672339AA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tangle 23">
            <a:extLst>
              <a:ext uri="{FF2B5EF4-FFF2-40B4-BE49-F238E27FC236}">
                <a16:creationId xmlns:a16="http://schemas.microsoft.com/office/drawing/2014/main" id="{C294FAB0-0466-47B1-B964-43F67A9A8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099"/>
            <a:ext cx="5127476"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person&#10;&#10;Description automatically generated">
            <a:extLst>
              <a:ext uri="{FF2B5EF4-FFF2-40B4-BE49-F238E27FC236}">
                <a16:creationId xmlns:a16="http://schemas.microsoft.com/office/drawing/2014/main" id="{84A99D79-234E-8F44-8EFA-BDD29A3156A4}"/>
              </a:ext>
            </a:extLst>
          </p:cNvPr>
          <p:cNvPicPr>
            <a:picLocks noChangeAspect="1"/>
          </p:cNvPicPr>
          <p:nvPr/>
        </p:nvPicPr>
        <p:blipFill>
          <a:blip r:embed="rId3"/>
          <a:stretch>
            <a:fillRect/>
          </a:stretch>
        </p:blipFill>
        <p:spPr>
          <a:xfrm>
            <a:off x="8822862" y="3164144"/>
            <a:ext cx="1411362" cy="194001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B0750204-315C-2848-8BD0-B1C518C8A457}"/>
              </a:ext>
            </a:extLst>
          </p:cNvPr>
          <p:cNvPicPr>
            <a:picLocks noChangeAspect="1"/>
          </p:cNvPicPr>
          <p:nvPr/>
        </p:nvPicPr>
        <p:blipFill>
          <a:blip r:embed="rId4"/>
          <a:stretch>
            <a:fillRect/>
          </a:stretch>
        </p:blipFill>
        <p:spPr>
          <a:xfrm>
            <a:off x="5957223" y="1035850"/>
            <a:ext cx="2612770" cy="259317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E7FCE1C-4035-8743-85AC-961BC6E35224}"/>
              </a:ext>
            </a:extLst>
          </p:cNvPr>
          <p:cNvPicPr>
            <a:picLocks noChangeAspect="1"/>
          </p:cNvPicPr>
          <p:nvPr/>
        </p:nvPicPr>
        <p:blipFill>
          <a:blip r:embed="rId5"/>
          <a:stretch>
            <a:fillRect/>
          </a:stretch>
        </p:blipFill>
        <p:spPr>
          <a:xfrm>
            <a:off x="8852924" y="982487"/>
            <a:ext cx="1379233" cy="1851321"/>
          </a:xfrm>
          <a:prstGeom prst="rect">
            <a:avLst/>
          </a:prstGeom>
        </p:spPr>
      </p:pic>
      <p:pic>
        <p:nvPicPr>
          <p:cNvPr id="36" name="Picture 25">
            <a:extLst>
              <a:ext uri="{FF2B5EF4-FFF2-40B4-BE49-F238E27FC236}">
                <a16:creationId xmlns:a16="http://schemas.microsoft.com/office/drawing/2014/main" id="{FB4DDAF3-76BC-49F9-B735-F7A5CE8638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029D5B65-A532-405C-9133-23979B5F7F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17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544DA-45CA-804B-89B4-8B4D3C590359}"/>
              </a:ext>
            </a:extLst>
          </p:cNvPr>
          <p:cNvSpPr>
            <a:spLocks noGrp="1"/>
          </p:cNvSpPr>
          <p:nvPr>
            <p:ph type="title"/>
          </p:nvPr>
        </p:nvSpPr>
        <p:spPr>
          <a:xfrm>
            <a:off x="1557071" y="1584552"/>
            <a:ext cx="9099255" cy="2537251"/>
          </a:xfrm>
        </p:spPr>
        <p:txBody>
          <a:bodyPr vert="horz" lIns="91440" tIns="45720" rIns="91440" bIns="0" rtlCol="0" anchor="ctr">
            <a:normAutofit fontScale="90000"/>
          </a:bodyPr>
          <a:lstStyle/>
          <a:p>
            <a:pPr algn="ctr"/>
            <a:r>
              <a:rPr lang="en-US" sz="7200" dirty="0">
                <a:solidFill>
                  <a:srgbClr val="454545"/>
                </a:solidFill>
              </a:rPr>
              <a:t>Would anyone like to share their own ideas?</a:t>
            </a:r>
          </a:p>
        </p:txBody>
      </p:sp>
      <p:pic>
        <p:nvPicPr>
          <p:cNvPr id="26" name="Picture 2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75595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5375-DE13-DD4F-8896-D9FCDAD6B41E}"/>
              </a:ext>
            </a:extLst>
          </p:cNvPr>
          <p:cNvSpPr>
            <a:spLocks noGrp="1"/>
          </p:cNvSpPr>
          <p:nvPr>
            <p:ph type="title"/>
          </p:nvPr>
        </p:nvSpPr>
        <p:spPr>
          <a:xfrm>
            <a:off x="546410" y="804519"/>
            <a:ext cx="10917043" cy="1049235"/>
          </a:xfrm>
        </p:spPr>
        <p:txBody>
          <a:bodyPr>
            <a:normAutofit/>
          </a:bodyPr>
          <a:lstStyle/>
          <a:p>
            <a:pPr algn="ctr"/>
            <a:r>
              <a:rPr lang="en-GB" dirty="0"/>
              <a:t>Better Communication Research Programme (BCRP)</a:t>
            </a:r>
          </a:p>
        </p:txBody>
      </p:sp>
      <p:graphicFrame>
        <p:nvGraphicFramePr>
          <p:cNvPr id="4" name="Content Placeholder 3">
            <a:extLst>
              <a:ext uri="{FF2B5EF4-FFF2-40B4-BE49-F238E27FC236}">
                <a16:creationId xmlns:a16="http://schemas.microsoft.com/office/drawing/2014/main" id="{3E952A86-000F-E54A-A5AE-270492045F0F}"/>
              </a:ext>
            </a:extLst>
          </p:cNvPr>
          <p:cNvGraphicFramePr>
            <a:graphicFrameLocks noGrp="1"/>
          </p:cNvGraphicFramePr>
          <p:nvPr>
            <p:ph idx="1"/>
            <p:extLst>
              <p:ext uri="{D42A27DB-BD31-4B8C-83A1-F6EECF244321}">
                <p14:modId xmlns:p14="http://schemas.microsoft.com/office/powerpoint/2010/main" val="2424998122"/>
              </p:ext>
            </p:extLst>
          </p:nvPr>
        </p:nvGraphicFramePr>
        <p:xfrm>
          <a:off x="1450976" y="2016125"/>
          <a:ext cx="9488370" cy="3079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77A98C0-3B0B-4C47-8AA1-F0D9D576CB0A}"/>
              </a:ext>
            </a:extLst>
          </p:cNvPr>
          <p:cNvSpPr txBox="1"/>
          <p:nvPr/>
        </p:nvSpPr>
        <p:spPr>
          <a:xfrm>
            <a:off x="4259766" y="5258478"/>
            <a:ext cx="5887844" cy="646331"/>
          </a:xfrm>
          <a:prstGeom prst="rect">
            <a:avLst/>
          </a:prstGeom>
          <a:noFill/>
        </p:spPr>
        <p:txBody>
          <a:bodyPr wrap="square" rtlCol="0">
            <a:spAutoFit/>
          </a:bodyPr>
          <a:lstStyle/>
          <a:p>
            <a:r>
              <a:rPr lang="en-GB" u="sng" dirty="0">
                <a:hlinkClick r:id="rId8"/>
              </a:rPr>
              <a:t>Read the full reports here</a:t>
            </a:r>
            <a:endParaRPr lang="en-GB" dirty="0"/>
          </a:p>
          <a:p>
            <a:endParaRPr lang="en-GB" dirty="0"/>
          </a:p>
        </p:txBody>
      </p:sp>
    </p:spTree>
    <p:extLst>
      <p:ext uri="{BB962C8B-B14F-4D97-AF65-F5344CB8AC3E}">
        <p14:creationId xmlns:p14="http://schemas.microsoft.com/office/powerpoint/2010/main" val="1267135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7589-1438-EF41-9B2C-577ED98905AF}"/>
              </a:ext>
            </a:extLst>
          </p:cNvPr>
          <p:cNvSpPr>
            <a:spLocks noGrp="1"/>
          </p:cNvSpPr>
          <p:nvPr>
            <p:ph type="title"/>
          </p:nvPr>
        </p:nvSpPr>
        <p:spPr>
          <a:xfrm>
            <a:off x="1137147" y="804519"/>
            <a:ext cx="10917321" cy="1049235"/>
          </a:xfrm>
        </p:spPr>
        <p:txBody>
          <a:bodyPr/>
          <a:lstStyle/>
          <a:p>
            <a:r>
              <a:rPr lang="en-GB" dirty="0"/>
              <a:t>What is a communication-friendly environment?</a:t>
            </a:r>
          </a:p>
        </p:txBody>
      </p:sp>
      <p:sp>
        <p:nvSpPr>
          <p:cNvPr id="3" name="Content Placeholder 2">
            <a:extLst>
              <a:ext uri="{FF2B5EF4-FFF2-40B4-BE49-F238E27FC236}">
                <a16:creationId xmlns:a16="http://schemas.microsoft.com/office/drawing/2014/main" id="{AE218E76-714A-5D4A-8741-BEE99E1C3DF7}"/>
              </a:ext>
            </a:extLst>
          </p:cNvPr>
          <p:cNvSpPr>
            <a:spLocks noGrp="1"/>
          </p:cNvSpPr>
          <p:nvPr>
            <p:ph idx="1"/>
          </p:nvPr>
        </p:nvSpPr>
        <p:spPr/>
        <p:txBody>
          <a:bodyPr/>
          <a:lstStyle/>
          <a:p>
            <a:endParaRPr lang="en-GB" dirty="0"/>
          </a:p>
          <a:p>
            <a:endParaRPr lang="en-GB" dirty="0"/>
          </a:p>
        </p:txBody>
      </p:sp>
      <p:sp>
        <p:nvSpPr>
          <p:cNvPr id="6" name="TextBox 5">
            <a:extLst>
              <a:ext uri="{FF2B5EF4-FFF2-40B4-BE49-F238E27FC236}">
                <a16:creationId xmlns:a16="http://schemas.microsoft.com/office/drawing/2014/main" id="{45AF36D4-D934-304B-9351-E13A7D5C3BB2}"/>
              </a:ext>
            </a:extLst>
          </p:cNvPr>
          <p:cNvSpPr txBox="1"/>
          <p:nvPr/>
        </p:nvSpPr>
        <p:spPr>
          <a:xfrm>
            <a:off x="1137147" y="2107580"/>
            <a:ext cx="10014074" cy="3046988"/>
          </a:xfrm>
          <a:prstGeom prst="rect">
            <a:avLst/>
          </a:prstGeom>
          <a:noFill/>
        </p:spPr>
        <p:txBody>
          <a:bodyPr wrap="square" rtlCol="0">
            <a:spAutoFit/>
          </a:bodyPr>
          <a:lstStyle/>
          <a:p>
            <a:r>
              <a:rPr lang="en-GB" sz="2400" dirty="0"/>
              <a:t>A space that encourages and supports language development, where communication is made as easy, effective and enjoyable as possible and barriers to communication are removed.</a:t>
            </a:r>
          </a:p>
          <a:p>
            <a:endParaRPr lang="en-GB" sz="2400" dirty="0"/>
          </a:p>
          <a:p>
            <a:r>
              <a:rPr lang="en-GB" sz="2400" dirty="0"/>
              <a:t>A thoughtfully designed learning area which acknowledges that children communicate in a variety of ways, visually as well as verbally.</a:t>
            </a:r>
          </a:p>
          <a:p>
            <a:endParaRPr lang="en-GB" sz="2400" dirty="0"/>
          </a:p>
          <a:p>
            <a:r>
              <a:rPr lang="en-GB" sz="2400" dirty="0"/>
              <a:t>The physical space and how a sense of belonging is created. </a:t>
            </a:r>
          </a:p>
        </p:txBody>
      </p:sp>
    </p:spTree>
    <p:extLst>
      <p:ext uri="{BB962C8B-B14F-4D97-AF65-F5344CB8AC3E}">
        <p14:creationId xmlns:p14="http://schemas.microsoft.com/office/powerpoint/2010/main" val="47659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93BA5C-B8F3-4972-BA54-014C48FAF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162BAB-C25E-4CE9-B87C-F118DC7E7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10832F55-C76C-DB41-8277-674F0850A6EC}"/>
              </a:ext>
            </a:extLst>
          </p:cNvPr>
          <p:cNvSpPr>
            <a:spLocks noGrp="1"/>
          </p:cNvSpPr>
          <p:nvPr>
            <p:ph type="title"/>
          </p:nvPr>
        </p:nvSpPr>
        <p:spPr>
          <a:xfrm>
            <a:off x="1451580" y="804520"/>
            <a:ext cx="3530157" cy="1049235"/>
          </a:xfrm>
        </p:spPr>
        <p:txBody>
          <a:bodyPr>
            <a:normAutofit/>
          </a:bodyPr>
          <a:lstStyle/>
          <a:p>
            <a:r>
              <a:rPr lang="en-GB" dirty="0"/>
              <a:t>What features are important?</a:t>
            </a:r>
          </a:p>
        </p:txBody>
      </p:sp>
      <p:sp>
        <p:nvSpPr>
          <p:cNvPr id="14" name="Rectangle 13">
            <a:extLst>
              <a:ext uri="{FF2B5EF4-FFF2-40B4-BE49-F238E27FC236}">
                <a16:creationId xmlns:a16="http://schemas.microsoft.com/office/drawing/2014/main" id="{05B93327-222A-4DAC-9163-371BF44CD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9A2500F2-3D7B-C84E-8059-4440267FE6F6}"/>
              </a:ext>
            </a:extLst>
          </p:cNvPr>
          <p:cNvSpPr>
            <a:spLocks noGrp="1"/>
          </p:cNvSpPr>
          <p:nvPr>
            <p:ph idx="1"/>
          </p:nvPr>
        </p:nvSpPr>
        <p:spPr>
          <a:xfrm>
            <a:off x="1451581" y="2015732"/>
            <a:ext cx="3526523" cy="3450613"/>
          </a:xfrm>
        </p:spPr>
        <p:txBody>
          <a:bodyPr>
            <a:normAutofit/>
          </a:bodyPr>
          <a:lstStyle/>
          <a:p>
            <a:pPr marL="0" indent="0">
              <a:lnSpc>
                <a:spcPct val="110000"/>
              </a:lnSpc>
              <a:buNone/>
            </a:pPr>
            <a:r>
              <a:rPr lang="en-GB" sz="1700" dirty="0">
                <a:hlinkClick r:id="rId3"/>
              </a:rPr>
              <a:t>BCRP Communication Supporting Classroom Observation Tool</a:t>
            </a:r>
            <a:endParaRPr lang="en-GB" sz="1700" dirty="0"/>
          </a:p>
          <a:p>
            <a:pPr>
              <a:lnSpc>
                <a:spcPct val="110000"/>
              </a:lnSpc>
            </a:pPr>
            <a:r>
              <a:rPr lang="en-GB" sz="1700" dirty="0"/>
              <a:t>Organisation of space (open spaces and clearly defined learning areas)</a:t>
            </a:r>
          </a:p>
          <a:p>
            <a:pPr>
              <a:lnSpc>
                <a:spcPct val="110000"/>
              </a:lnSpc>
            </a:pPr>
            <a:r>
              <a:rPr lang="en-GB" sz="1700" dirty="0"/>
              <a:t>Noise</a:t>
            </a:r>
          </a:p>
          <a:p>
            <a:pPr>
              <a:lnSpc>
                <a:spcPct val="110000"/>
              </a:lnSpc>
            </a:pPr>
            <a:r>
              <a:rPr lang="en-GB" sz="1700" dirty="0"/>
              <a:t>Light</a:t>
            </a:r>
          </a:p>
          <a:p>
            <a:pPr>
              <a:lnSpc>
                <a:spcPct val="110000"/>
              </a:lnSpc>
            </a:pPr>
            <a:r>
              <a:rPr lang="en-GB" sz="1700" dirty="0"/>
              <a:t>Labelling</a:t>
            </a:r>
          </a:p>
          <a:p>
            <a:pPr>
              <a:lnSpc>
                <a:spcPct val="110000"/>
              </a:lnSpc>
            </a:pPr>
            <a:r>
              <a:rPr lang="en-GB" sz="1700" dirty="0"/>
              <a:t>Role Play</a:t>
            </a:r>
          </a:p>
          <a:p>
            <a:pPr marL="0" indent="0">
              <a:lnSpc>
                <a:spcPct val="110000"/>
              </a:lnSpc>
              <a:buNone/>
            </a:pPr>
            <a:endParaRPr lang="en-GB" sz="1700" dirty="0"/>
          </a:p>
        </p:txBody>
      </p:sp>
      <p:grpSp>
        <p:nvGrpSpPr>
          <p:cNvPr id="16" name="Group 15">
            <a:extLst>
              <a:ext uri="{FF2B5EF4-FFF2-40B4-BE49-F238E27FC236}">
                <a16:creationId xmlns:a16="http://schemas.microsoft.com/office/drawing/2014/main" id="{14EE34E3-F117-4487-8ACF-33DA65FA1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7" name="Rectangle 16">
              <a:extLst>
                <a:ext uri="{FF2B5EF4-FFF2-40B4-BE49-F238E27FC236}">
                  <a16:creationId xmlns:a16="http://schemas.microsoft.com/office/drawing/2014/main" id="{39ACC02C-6424-4165-93C4-E83C8E81D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82CB9C-C978-4C9B-9AAD-8B1341897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56388820-A63D-463C-9DBC-060A5ABE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965"/>
            <a:ext cx="513463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9CEE5832-C5D9-8142-85B7-818AD235BC65}"/>
              </a:ext>
            </a:extLst>
          </p:cNvPr>
          <p:cNvPicPr>
            <a:picLocks noChangeAspect="1"/>
          </p:cNvPicPr>
          <p:nvPr/>
        </p:nvPicPr>
        <p:blipFill>
          <a:blip r:embed="rId4"/>
          <a:stretch>
            <a:fillRect/>
          </a:stretch>
        </p:blipFill>
        <p:spPr>
          <a:xfrm>
            <a:off x="6093926" y="1355861"/>
            <a:ext cx="4821551" cy="3387139"/>
          </a:xfrm>
          <a:prstGeom prst="rect">
            <a:avLst/>
          </a:prstGeom>
        </p:spPr>
      </p:pic>
      <p:pic>
        <p:nvPicPr>
          <p:cNvPr id="22" name="Picture 21">
            <a:extLst>
              <a:ext uri="{FF2B5EF4-FFF2-40B4-BE49-F238E27FC236}">
                <a16:creationId xmlns:a16="http://schemas.microsoft.com/office/drawing/2014/main" id="{C04ED70F-D6FD-4EB1-A171-D30F885FE7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DA26CAE9-74C4-4EDD-8A80-77F79EAA86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83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21DA42A-5B94-8C4A-9D1F-FB1F2BFFE6DC}"/>
              </a:ext>
            </a:extLst>
          </p:cNvPr>
          <p:cNvSpPr>
            <a:spLocks noGrp="1"/>
          </p:cNvSpPr>
          <p:nvPr>
            <p:ph type="title"/>
          </p:nvPr>
        </p:nvSpPr>
        <p:spPr>
          <a:xfrm>
            <a:off x="602166" y="804520"/>
            <a:ext cx="5025925" cy="1049235"/>
          </a:xfrm>
        </p:spPr>
        <p:txBody>
          <a:bodyPr>
            <a:normAutofit/>
          </a:bodyPr>
          <a:lstStyle/>
          <a:p>
            <a:r>
              <a:rPr lang="en-GB" sz="2200" dirty="0"/>
              <a:t>Communication Friendly spaces Approach</a:t>
            </a:r>
            <a:br>
              <a:rPr lang="en-GB" sz="2200" dirty="0"/>
            </a:br>
            <a:r>
              <a:rPr lang="en-GB" sz="2200" dirty="0"/>
              <a:t>Elizabeth </a:t>
            </a:r>
            <a:r>
              <a:rPr lang="en-GB" sz="2200" dirty="0" err="1"/>
              <a:t>Jarman</a:t>
            </a:r>
            <a:endParaRPr lang="en-GB" sz="2200" dirty="0"/>
          </a:p>
        </p:txBody>
      </p:sp>
      <p:sp>
        <p:nvSpPr>
          <p:cNvPr id="26"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EC3C2543-9539-1B4F-BCB3-41D55867855D}"/>
              </a:ext>
            </a:extLst>
          </p:cNvPr>
          <p:cNvSpPr>
            <a:spLocks noGrp="1"/>
          </p:cNvSpPr>
          <p:nvPr>
            <p:ph idx="1"/>
          </p:nvPr>
        </p:nvSpPr>
        <p:spPr>
          <a:xfrm>
            <a:off x="490654" y="2015732"/>
            <a:ext cx="5363736" cy="3771749"/>
          </a:xfrm>
        </p:spPr>
        <p:txBody>
          <a:bodyPr>
            <a:normAutofit/>
          </a:bodyPr>
          <a:lstStyle/>
          <a:p>
            <a:pPr marL="0" indent="0">
              <a:lnSpc>
                <a:spcPct val="110000"/>
              </a:lnSpc>
              <a:buNone/>
            </a:pPr>
            <a:r>
              <a:rPr lang="en-GB" sz="1400" i="1" dirty="0"/>
              <a:t>“</a:t>
            </a:r>
            <a:r>
              <a:rPr lang="en-GB" sz="1600" i="1" dirty="0"/>
              <a:t>We need to challenge the historical stereotypes that often exist around the way that learning environments are set up for children, blending new understanding of learning styles, how children really learn and their preferred contexts so that our environments become responsive and dynamic.” Elizabeth </a:t>
            </a:r>
            <a:r>
              <a:rPr lang="en-GB" sz="1600" i="1" dirty="0" err="1"/>
              <a:t>Jarman</a:t>
            </a:r>
            <a:endParaRPr lang="en-GB" sz="1600" i="1" dirty="0"/>
          </a:p>
          <a:p>
            <a:pPr marL="0" indent="0">
              <a:lnSpc>
                <a:spcPct val="110000"/>
              </a:lnSpc>
              <a:buNone/>
            </a:pPr>
            <a:r>
              <a:rPr lang="en-GB" sz="1600" dirty="0"/>
              <a:t>Key Elements to the approach</a:t>
            </a:r>
          </a:p>
          <a:p>
            <a:pPr>
              <a:lnSpc>
                <a:spcPct val="110000"/>
              </a:lnSpc>
            </a:pPr>
            <a:r>
              <a:rPr lang="en-GB" sz="1600" dirty="0"/>
              <a:t>Use of space</a:t>
            </a:r>
          </a:p>
          <a:p>
            <a:pPr>
              <a:lnSpc>
                <a:spcPct val="110000"/>
              </a:lnSpc>
            </a:pPr>
            <a:r>
              <a:rPr lang="en-GB" sz="1600" dirty="0"/>
              <a:t>Storage and resource management</a:t>
            </a:r>
          </a:p>
          <a:p>
            <a:pPr>
              <a:lnSpc>
                <a:spcPct val="110000"/>
              </a:lnSpc>
            </a:pPr>
            <a:r>
              <a:rPr lang="en-GB" sz="1600" dirty="0"/>
              <a:t>Effects of noise</a:t>
            </a:r>
          </a:p>
          <a:p>
            <a:pPr>
              <a:lnSpc>
                <a:spcPct val="110000"/>
              </a:lnSpc>
            </a:pPr>
            <a:r>
              <a:rPr lang="en-GB" sz="1600" dirty="0"/>
              <a:t>Use of colour</a:t>
            </a:r>
          </a:p>
          <a:p>
            <a:pPr>
              <a:lnSpc>
                <a:spcPct val="110000"/>
              </a:lnSpc>
            </a:pPr>
            <a:r>
              <a:rPr lang="en-GB" sz="1600" dirty="0"/>
              <a:t>Impact of light</a:t>
            </a:r>
          </a:p>
          <a:p>
            <a:pPr>
              <a:lnSpc>
                <a:spcPct val="110000"/>
              </a:lnSpc>
            </a:pPr>
            <a:endParaRPr lang="en-GB" sz="1100" dirty="0"/>
          </a:p>
        </p:txBody>
      </p:sp>
      <p:pic>
        <p:nvPicPr>
          <p:cNvPr id="5" name="Picture 4" descr="Graphical user interface, application&#10;&#10;Description automatically generated">
            <a:extLst>
              <a:ext uri="{FF2B5EF4-FFF2-40B4-BE49-F238E27FC236}">
                <a16:creationId xmlns:a16="http://schemas.microsoft.com/office/drawing/2014/main" id="{40FAEBB9-5617-5448-8B39-9BD7BF33F834}"/>
              </a:ext>
            </a:extLst>
          </p:cNvPr>
          <p:cNvPicPr>
            <a:picLocks noChangeAspect="1"/>
          </p:cNvPicPr>
          <p:nvPr/>
        </p:nvPicPr>
        <p:blipFill>
          <a:blip r:embed="rId3"/>
          <a:stretch>
            <a:fillRect/>
          </a:stretch>
        </p:blipFill>
        <p:spPr>
          <a:xfrm>
            <a:off x="6226641" y="805583"/>
            <a:ext cx="4695981" cy="4660762"/>
          </a:xfrm>
          <a:prstGeom prst="rect">
            <a:avLst/>
          </a:prstGeom>
        </p:spPr>
      </p:pic>
      <p:pic>
        <p:nvPicPr>
          <p:cNvPr id="27"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01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13E0836B-0181-4136-AAB7-0504CFED7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37A4590-41A2-42FE-A36F-B7E203FA9A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8938" y="1847088"/>
            <a:ext cx="283152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5864E44-3867-874D-A897-2501D262C026}"/>
              </a:ext>
            </a:extLst>
          </p:cNvPr>
          <p:cNvSpPr>
            <a:spLocks noGrp="1"/>
          </p:cNvSpPr>
          <p:nvPr>
            <p:ph type="title"/>
          </p:nvPr>
        </p:nvSpPr>
        <p:spPr>
          <a:xfrm>
            <a:off x="656623" y="804520"/>
            <a:ext cx="2830940" cy="1049235"/>
          </a:xfrm>
        </p:spPr>
        <p:txBody>
          <a:bodyPr>
            <a:normAutofit/>
          </a:bodyPr>
          <a:lstStyle/>
          <a:p>
            <a:r>
              <a:rPr lang="en-GB"/>
              <a:t>Use of SPace</a:t>
            </a:r>
          </a:p>
        </p:txBody>
      </p:sp>
      <p:sp>
        <p:nvSpPr>
          <p:cNvPr id="18" name="Rectangle 23">
            <a:extLst>
              <a:ext uri="{FF2B5EF4-FFF2-40B4-BE49-F238E27FC236}">
                <a16:creationId xmlns:a16="http://schemas.microsoft.com/office/drawing/2014/main" id="{457CBE1A-FFC1-437A-9C4F-81A95AA7E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9BD890E-5EF7-C740-856E-943EADD2291A}"/>
              </a:ext>
            </a:extLst>
          </p:cNvPr>
          <p:cNvSpPr>
            <a:spLocks noGrp="1"/>
          </p:cNvSpPr>
          <p:nvPr>
            <p:ph idx="1"/>
          </p:nvPr>
        </p:nvSpPr>
        <p:spPr>
          <a:xfrm>
            <a:off x="656624" y="2015732"/>
            <a:ext cx="2828026" cy="3287567"/>
          </a:xfrm>
        </p:spPr>
        <p:txBody>
          <a:bodyPr>
            <a:normAutofit/>
          </a:bodyPr>
          <a:lstStyle/>
          <a:p>
            <a:pPr>
              <a:buClr>
                <a:srgbClr val="326FB4"/>
              </a:buClr>
            </a:pPr>
            <a:r>
              <a:rPr lang="en-GB"/>
              <a:t>A welcoming approach to the setting</a:t>
            </a:r>
          </a:p>
          <a:p>
            <a:pPr>
              <a:buClr>
                <a:srgbClr val="326FB4"/>
              </a:buClr>
            </a:pPr>
            <a:r>
              <a:rPr lang="en-GB"/>
              <a:t>Small spaces for privacy</a:t>
            </a:r>
          </a:p>
          <a:p>
            <a:pPr>
              <a:buClr>
                <a:srgbClr val="326FB4"/>
              </a:buClr>
            </a:pPr>
            <a:r>
              <a:rPr lang="en-GB"/>
              <a:t>Need for softness</a:t>
            </a:r>
          </a:p>
        </p:txBody>
      </p:sp>
      <p:grpSp>
        <p:nvGrpSpPr>
          <p:cNvPr id="26" name="Group 25">
            <a:extLst>
              <a:ext uri="{FF2B5EF4-FFF2-40B4-BE49-F238E27FC236}">
                <a16:creationId xmlns:a16="http://schemas.microsoft.com/office/drawing/2014/main" id="{4A9E3941-E855-4A43-B613-3B0A5D3739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27" name="Rectangle 26">
              <a:extLst>
                <a:ext uri="{FF2B5EF4-FFF2-40B4-BE49-F238E27FC236}">
                  <a16:creationId xmlns:a16="http://schemas.microsoft.com/office/drawing/2014/main" id="{509FE070-5DD6-4671-A7A2-91D255BB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A77A395-788F-4913-A014-5D1B3E25B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A picture containing wooden&#10;&#10;Description automatically generated">
            <a:extLst>
              <a:ext uri="{FF2B5EF4-FFF2-40B4-BE49-F238E27FC236}">
                <a16:creationId xmlns:a16="http://schemas.microsoft.com/office/drawing/2014/main" id="{10964025-97B5-AB46-8E58-3B19BB0D2003}"/>
              </a:ext>
            </a:extLst>
          </p:cNvPr>
          <p:cNvPicPr>
            <a:picLocks noChangeAspect="1"/>
          </p:cNvPicPr>
          <p:nvPr/>
        </p:nvPicPr>
        <p:blipFill rotWithShape="1">
          <a:blip r:embed="rId3"/>
          <a:srcRect r="-2" b="9268"/>
          <a:stretch/>
        </p:blipFill>
        <p:spPr>
          <a:xfrm>
            <a:off x="4615683" y="1122808"/>
            <a:ext cx="3880765" cy="3858645"/>
          </a:xfrm>
          <a:prstGeom prst="rect">
            <a:avLst/>
          </a:prstGeom>
        </p:spPr>
      </p:pic>
      <p:pic>
        <p:nvPicPr>
          <p:cNvPr id="8" name="Picture 7" descr="A picture containing text, indoor, floor&#10;&#10;Description automatically generated">
            <a:extLst>
              <a:ext uri="{FF2B5EF4-FFF2-40B4-BE49-F238E27FC236}">
                <a16:creationId xmlns:a16="http://schemas.microsoft.com/office/drawing/2014/main" id="{15545C8C-F517-F444-8403-E9B64E64FE3B}"/>
              </a:ext>
            </a:extLst>
          </p:cNvPr>
          <p:cNvPicPr>
            <a:picLocks noChangeAspect="1"/>
          </p:cNvPicPr>
          <p:nvPr/>
        </p:nvPicPr>
        <p:blipFill rotWithShape="1">
          <a:blip r:embed="rId4"/>
          <a:srcRect t="15112" r="1" b="1"/>
          <a:stretch/>
        </p:blipFill>
        <p:spPr>
          <a:xfrm>
            <a:off x="8663686" y="1124571"/>
            <a:ext cx="2251790" cy="2216222"/>
          </a:xfrm>
          <a:prstGeom prst="rect">
            <a:avLst/>
          </a:prstGeom>
        </p:spPr>
      </p:pic>
      <p:pic>
        <p:nvPicPr>
          <p:cNvPr id="6" name="Picture 5">
            <a:extLst>
              <a:ext uri="{FF2B5EF4-FFF2-40B4-BE49-F238E27FC236}">
                <a16:creationId xmlns:a16="http://schemas.microsoft.com/office/drawing/2014/main" id="{5C34B40B-5AB5-9A49-8043-D307D9AF3E1F}"/>
              </a:ext>
            </a:extLst>
          </p:cNvPr>
          <p:cNvPicPr>
            <a:picLocks noChangeAspect="1"/>
          </p:cNvPicPr>
          <p:nvPr/>
        </p:nvPicPr>
        <p:blipFill rotWithShape="1">
          <a:blip r:embed="rId5"/>
          <a:srcRect l="2019" r="10891"/>
          <a:stretch/>
        </p:blipFill>
        <p:spPr>
          <a:xfrm>
            <a:off x="8660174" y="3506448"/>
            <a:ext cx="2255303" cy="1476069"/>
          </a:xfrm>
          <a:prstGeom prst="rect">
            <a:avLst/>
          </a:prstGeom>
        </p:spPr>
      </p:pic>
      <p:pic>
        <p:nvPicPr>
          <p:cNvPr id="30" name="Picture 29">
            <a:extLst>
              <a:ext uri="{FF2B5EF4-FFF2-40B4-BE49-F238E27FC236}">
                <a16:creationId xmlns:a16="http://schemas.microsoft.com/office/drawing/2014/main" id="{C0861CB2-E220-4FB7-A994-A1CCE9AB1C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BD9629C9-C99F-47E2-B01E-6773B5DD88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103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4052-2844-2A4A-91F5-65BC758BFF99}"/>
              </a:ext>
            </a:extLst>
          </p:cNvPr>
          <p:cNvSpPr>
            <a:spLocks noGrp="1"/>
          </p:cNvSpPr>
          <p:nvPr>
            <p:ph type="title"/>
          </p:nvPr>
        </p:nvSpPr>
        <p:spPr/>
        <p:txBody>
          <a:bodyPr/>
          <a:lstStyle/>
          <a:p>
            <a:r>
              <a:rPr lang="en-GB" dirty="0"/>
              <a:t>Noise</a:t>
            </a:r>
          </a:p>
        </p:txBody>
      </p:sp>
      <p:sp>
        <p:nvSpPr>
          <p:cNvPr id="3" name="Content Placeholder 2">
            <a:extLst>
              <a:ext uri="{FF2B5EF4-FFF2-40B4-BE49-F238E27FC236}">
                <a16:creationId xmlns:a16="http://schemas.microsoft.com/office/drawing/2014/main" id="{10363ECA-E3BF-AF41-A949-F1E7AD16748B}"/>
              </a:ext>
            </a:extLst>
          </p:cNvPr>
          <p:cNvSpPr>
            <a:spLocks noGrp="1"/>
          </p:cNvSpPr>
          <p:nvPr>
            <p:ph idx="1"/>
          </p:nvPr>
        </p:nvSpPr>
        <p:spPr/>
        <p:txBody>
          <a:bodyPr/>
          <a:lstStyle/>
          <a:p>
            <a:pPr marL="0" indent="0">
              <a:buNone/>
            </a:pPr>
            <a:r>
              <a:rPr lang="en-GB" dirty="0"/>
              <a:t>Think about:</a:t>
            </a:r>
          </a:p>
          <a:p>
            <a:r>
              <a:rPr lang="en-GB" dirty="0"/>
              <a:t>Positioning of activities</a:t>
            </a:r>
          </a:p>
          <a:p>
            <a:r>
              <a:rPr lang="en-GB" dirty="0"/>
              <a:t>Using soft furnishings to absorb noise</a:t>
            </a:r>
          </a:p>
          <a:p>
            <a:r>
              <a:rPr lang="en-GB" dirty="0"/>
              <a:t>How can the impact of external noise be minimised?</a:t>
            </a:r>
          </a:p>
        </p:txBody>
      </p:sp>
      <p:sp>
        <p:nvSpPr>
          <p:cNvPr id="4" name="Rectangular Callout 3">
            <a:extLst>
              <a:ext uri="{FF2B5EF4-FFF2-40B4-BE49-F238E27FC236}">
                <a16:creationId xmlns:a16="http://schemas.microsoft.com/office/drawing/2014/main" id="{C6DCC07F-D85E-3545-B6AA-624C0754AC46}"/>
              </a:ext>
            </a:extLst>
          </p:cNvPr>
          <p:cNvSpPr/>
          <p:nvPr/>
        </p:nvSpPr>
        <p:spPr>
          <a:xfrm>
            <a:off x="7203689" y="282108"/>
            <a:ext cx="4605453" cy="221909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Bronzaft</a:t>
            </a:r>
            <a:r>
              <a:rPr lang="en-GB" dirty="0"/>
              <a:t> and McCarthy found that children on the quieter side of a school next to an elevated railway had reading scores higher than children on the side exposed to the train noise.</a:t>
            </a:r>
          </a:p>
        </p:txBody>
      </p:sp>
    </p:spTree>
    <p:extLst>
      <p:ext uri="{BB962C8B-B14F-4D97-AF65-F5344CB8AC3E}">
        <p14:creationId xmlns:p14="http://schemas.microsoft.com/office/powerpoint/2010/main" val="1467837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8011AB3-F298-489B-9CDC-E4D0C6BF7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BB644495-DD06-45AD-AA80-247F03A33D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8938" y="1847088"/>
            <a:ext cx="283152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14CCDF5D-6220-F641-B415-ABD0769CBCFC}"/>
              </a:ext>
            </a:extLst>
          </p:cNvPr>
          <p:cNvSpPr>
            <a:spLocks noGrp="1"/>
          </p:cNvSpPr>
          <p:nvPr>
            <p:ph type="title"/>
          </p:nvPr>
        </p:nvSpPr>
        <p:spPr>
          <a:xfrm>
            <a:off x="656623" y="804520"/>
            <a:ext cx="2830940" cy="1049235"/>
          </a:xfrm>
        </p:spPr>
        <p:txBody>
          <a:bodyPr>
            <a:normAutofit/>
          </a:bodyPr>
          <a:lstStyle/>
          <a:p>
            <a:r>
              <a:rPr lang="en-GB" dirty="0"/>
              <a:t>Storage </a:t>
            </a:r>
          </a:p>
        </p:txBody>
      </p:sp>
      <p:sp>
        <p:nvSpPr>
          <p:cNvPr id="37" name="Rectangle 36">
            <a:extLst>
              <a:ext uri="{FF2B5EF4-FFF2-40B4-BE49-F238E27FC236}">
                <a16:creationId xmlns:a16="http://schemas.microsoft.com/office/drawing/2014/main" id="{97ECE6F9-C5A2-4F4F-960C-6971D0612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9F2B4AE0-9D62-D442-B610-B6ED61A14AD2}"/>
              </a:ext>
            </a:extLst>
          </p:cNvPr>
          <p:cNvSpPr>
            <a:spLocks noGrp="1"/>
          </p:cNvSpPr>
          <p:nvPr>
            <p:ph idx="1"/>
          </p:nvPr>
        </p:nvSpPr>
        <p:spPr>
          <a:xfrm>
            <a:off x="656624" y="2015732"/>
            <a:ext cx="2828026" cy="3287567"/>
          </a:xfrm>
        </p:spPr>
        <p:txBody>
          <a:bodyPr>
            <a:normAutofit/>
          </a:bodyPr>
          <a:lstStyle/>
          <a:p>
            <a:r>
              <a:rPr lang="en-GB" dirty="0"/>
              <a:t>Clutter</a:t>
            </a:r>
          </a:p>
          <a:p>
            <a:r>
              <a:rPr lang="en-GB" dirty="0"/>
              <a:t>Organise storage</a:t>
            </a:r>
          </a:p>
          <a:p>
            <a:r>
              <a:rPr lang="en-GB" dirty="0"/>
              <a:t>Choice of resources – natural materials</a:t>
            </a:r>
          </a:p>
          <a:p>
            <a:r>
              <a:rPr lang="en-GB" dirty="0"/>
              <a:t>Displays</a:t>
            </a:r>
          </a:p>
        </p:txBody>
      </p:sp>
      <p:grpSp>
        <p:nvGrpSpPr>
          <p:cNvPr id="39" name="Group 38">
            <a:extLst>
              <a:ext uri="{FF2B5EF4-FFF2-40B4-BE49-F238E27FC236}">
                <a16:creationId xmlns:a16="http://schemas.microsoft.com/office/drawing/2014/main" id="{2816CFF4-7965-45A1-8E21-056F9AE41A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40" name="Rectangle 39">
              <a:extLst>
                <a:ext uri="{FF2B5EF4-FFF2-40B4-BE49-F238E27FC236}">
                  <a16:creationId xmlns:a16="http://schemas.microsoft.com/office/drawing/2014/main" id="{4D532C27-BB17-4043-95BB-B193D9175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36FCA3-855B-4C42-871A-CE32957E6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0105ED54-B9E7-4A77-A906-6931E7BC1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13984"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 indoor, shelf&#10;&#10;Description automatically generated">
            <a:extLst>
              <a:ext uri="{FF2B5EF4-FFF2-40B4-BE49-F238E27FC236}">
                <a16:creationId xmlns:a16="http://schemas.microsoft.com/office/drawing/2014/main" id="{19C659C2-C2D1-9941-81E5-C3A94E90D6D4}"/>
              </a:ext>
            </a:extLst>
          </p:cNvPr>
          <p:cNvPicPr>
            <a:picLocks noChangeAspect="1"/>
          </p:cNvPicPr>
          <p:nvPr/>
        </p:nvPicPr>
        <p:blipFill>
          <a:blip r:embed="rId3"/>
          <a:stretch>
            <a:fillRect/>
          </a:stretch>
        </p:blipFill>
        <p:spPr>
          <a:xfrm>
            <a:off x="4615683" y="1630800"/>
            <a:ext cx="3880765" cy="2842660"/>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0A9E830-4E2A-7A44-B617-FF7C48480F25}"/>
              </a:ext>
            </a:extLst>
          </p:cNvPr>
          <p:cNvPicPr>
            <a:picLocks noChangeAspect="1"/>
          </p:cNvPicPr>
          <p:nvPr/>
        </p:nvPicPr>
        <p:blipFill rotWithShape="1">
          <a:blip r:embed="rId4"/>
          <a:srcRect l="23917" r="30248" b="3"/>
          <a:stretch/>
        </p:blipFill>
        <p:spPr>
          <a:xfrm>
            <a:off x="8663686" y="1308687"/>
            <a:ext cx="2251790" cy="1473800"/>
          </a:xfrm>
          <a:prstGeom prst="rect">
            <a:avLst/>
          </a:prstGeom>
        </p:spPr>
      </p:pic>
      <p:pic>
        <p:nvPicPr>
          <p:cNvPr id="45" name="Picture 44">
            <a:extLst>
              <a:ext uri="{FF2B5EF4-FFF2-40B4-BE49-F238E27FC236}">
                <a16:creationId xmlns:a16="http://schemas.microsoft.com/office/drawing/2014/main" id="{84ACBFAF-EDCF-4F5A-9E73-1D74270EF5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7" name="Straight Connector 46">
            <a:extLst>
              <a:ext uri="{FF2B5EF4-FFF2-40B4-BE49-F238E27FC236}">
                <a16:creationId xmlns:a16="http://schemas.microsoft.com/office/drawing/2014/main" id="{BA5E64BC-15F3-4902-B20F-A77B48A006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36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7A88C059-0092-404D-B441-0AF8DC5E34E7}"/>
              </a:ext>
            </a:extLst>
          </p:cNvPr>
          <p:cNvPicPr>
            <a:picLocks noChangeAspect="1"/>
          </p:cNvPicPr>
          <p:nvPr/>
        </p:nvPicPr>
        <p:blipFill rotWithShape="1">
          <a:blip r:embed="rId2"/>
          <a:srcRect l="15316" r="23810" b="-1"/>
          <a:stretch/>
        </p:blipFill>
        <p:spPr>
          <a:xfrm>
            <a:off x="164299" y="10"/>
            <a:ext cx="6094409" cy="6857990"/>
          </a:xfrm>
          <a:prstGeom prst="rect">
            <a:avLst/>
          </a:prstGeom>
        </p:spPr>
      </p:pic>
      <p:pic>
        <p:nvPicPr>
          <p:cNvPr id="9" name="Picture 8" descr="A group of people sitting in a room with white tables and chairs&#10;&#10;Description automatically generated with low confidence">
            <a:extLst>
              <a:ext uri="{FF2B5EF4-FFF2-40B4-BE49-F238E27FC236}">
                <a16:creationId xmlns:a16="http://schemas.microsoft.com/office/drawing/2014/main" id="{EEBD0854-BC12-734C-8237-38EF45FCAA4F}"/>
              </a:ext>
            </a:extLst>
          </p:cNvPr>
          <p:cNvPicPr>
            <a:picLocks noChangeAspect="1"/>
          </p:cNvPicPr>
          <p:nvPr/>
        </p:nvPicPr>
        <p:blipFill rotWithShape="1">
          <a:blip r:embed="rId3"/>
          <a:srcRect l="21815" r="14646"/>
          <a:stretch/>
        </p:blipFill>
        <p:spPr>
          <a:xfrm>
            <a:off x="6096051" y="10"/>
            <a:ext cx="6094409" cy="6857990"/>
          </a:xfrm>
          <a:prstGeom prst="rect">
            <a:avLst/>
          </a:prstGeom>
        </p:spPr>
      </p:pic>
      <p:sp>
        <p:nvSpPr>
          <p:cNvPr id="14" name="Rectangle 13">
            <a:extLst>
              <a:ext uri="{FF2B5EF4-FFF2-40B4-BE49-F238E27FC236}">
                <a16:creationId xmlns:a16="http://schemas.microsoft.com/office/drawing/2014/main" id="{D3356D18-B5E6-44B1-ADBC-7094E0DCC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7192" y="1353662"/>
            <a:ext cx="4414440" cy="4150676"/>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E7A374D-06C5-4ECA-9F91-7183DD3D8A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3127" y="2579935"/>
            <a:ext cx="4070579" cy="0"/>
          </a:xfrm>
          <a:prstGeom prst="line">
            <a:avLst/>
          </a:prstGeom>
          <a:ln w="31750">
            <a:solidFill>
              <a:srgbClr val="AD823D"/>
            </a:solidFill>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7F89CD7C-39DE-B747-8EA4-9A19AC39E555}"/>
              </a:ext>
            </a:extLst>
          </p:cNvPr>
          <p:cNvSpPr>
            <a:spLocks noGrp="1"/>
          </p:cNvSpPr>
          <p:nvPr>
            <p:ph type="title"/>
          </p:nvPr>
        </p:nvSpPr>
        <p:spPr>
          <a:xfrm>
            <a:off x="4053128" y="1530700"/>
            <a:ext cx="4070578" cy="1049235"/>
          </a:xfrm>
        </p:spPr>
        <p:txBody>
          <a:bodyPr anchor="ctr">
            <a:normAutofit/>
          </a:bodyPr>
          <a:lstStyle/>
          <a:p>
            <a:pPr algn="ctr"/>
            <a:r>
              <a:rPr lang="en-GB">
                <a:solidFill>
                  <a:srgbClr val="FFFFFE"/>
                </a:solidFill>
              </a:rPr>
              <a:t>Use of Colour</a:t>
            </a:r>
          </a:p>
        </p:txBody>
      </p:sp>
      <p:sp>
        <p:nvSpPr>
          <p:cNvPr id="3" name="Content Placeholder 2">
            <a:extLst>
              <a:ext uri="{FF2B5EF4-FFF2-40B4-BE49-F238E27FC236}">
                <a16:creationId xmlns:a16="http://schemas.microsoft.com/office/drawing/2014/main" id="{99348BDA-FBC6-4342-A941-1863B725A158}"/>
              </a:ext>
            </a:extLst>
          </p:cNvPr>
          <p:cNvSpPr>
            <a:spLocks noGrp="1"/>
          </p:cNvSpPr>
          <p:nvPr>
            <p:ph idx="1"/>
          </p:nvPr>
        </p:nvSpPr>
        <p:spPr>
          <a:xfrm>
            <a:off x="4053128" y="2723314"/>
            <a:ext cx="4070578" cy="2613612"/>
          </a:xfrm>
        </p:spPr>
        <p:txBody>
          <a:bodyPr anchor="t">
            <a:normAutofit/>
          </a:bodyPr>
          <a:lstStyle/>
          <a:p>
            <a:pPr>
              <a:buClr>
                <a:srgbClr val="AD823D"/>
              </a:buClr>
            </a:pPr>
            <a:r>
              <a:rPr lang="en-GB" sz="1900">
                <a:solidFill>
                  <a:srgbClr val="FFFFFE"/>
                </a:solidFill>
              </a:rPr>
              <a:t>More thoughtful use of colour can enhance learning.</a:t>
            </a:r>
          </a:p>
          <a:p>
            <a:pPr>
              <a:buClr>
                <a:srgbClr val="AD823D"/>
              </a:buClr>
            </a:pPr>
            <a:r>
              <a:rPr lang="en-GB" sz="1900">
                <a:solidFill>
                  <a:srgbClr val="FFFFFE"/>
                </a:solidFill>
              </a:rPr>
              <a:t>Primary colours can provoke reactions and be visually distracting.</a:t>
            </a:r>
          </a:p>
          <a:p>
            <a:pPr>
              <a:buClr>
                <a:srgbClr val="AD823D"/>
              </a:buClr>
            </a:pPr>
            <a:r>
              <a:rPr lang="en-GB" sz="1900">
                <a:solidFill>
                  <a:srgbClr val="FFFFFE"/>
                </a:solidFill>
              </a:rPr>
              <a:t>Becoming too ‘neutral’ can make the setting unwelcoming</a:t>
            </a:r>
          </a:p>
        </p:txBody>
      </p:sp>
    </p:spTree>
    <p:extLst>
      <p:ext uri="{BB962C8B-B14F-4D97-AF65-F5344CB8AC3E}">
        <p14:creationId xmlns:p14="http://schemas.microsoft.com/office/powerpoint/2010/main" val="203109221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199</TotalTime>
  <Words>512</Words>
  <Application>Microsoft Macintosh PowerPoint</Application>
  <PresentationFormat>Widescreen</PresentationFormat>
  <Paragraphs>86</Paragraphs>
  <Slides>14</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Gill Sans MT</vt:lpstr>
      <vt:lpstr>Gallery</vt:lpstr>
      <vt:lpstr>Communication Friendly Environments</vt:lpstr>
      <vt:lpstr>Better Communication Research Programme (BCRP)</vt:lpstr>
      <vt:lpstr>What is a communication-friendly environment?</vt:lpstr>
      <vt:lpstr>What features are important?</vt:lpstr>
      <vt:lpstr>Communication Friendly spaces Approach Elizabeth Jarman</vt:lpstr>
      <vt:lpstr>Use of SPace</vt:lpstr>
      <vt:lpstr>Noise</vt:lpstr>
      <vt:lpstr>Storage </vt:lpstr>
      <vt:lpstr>Use of Colour</vt:lpstr>
      <vt:lpstr>Light</vt:lpstr>
      <vt:lpstr>Things to think about</vt:lpstr>
      <vt:lpstr>How do we know our environment is communication-friendly?</vt:lpstr>
      <vt:lpstr>Where to go for further information</vt:lpstr>
      <vt:lpstr>Would anyone like to share their own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Friendly Environments</dc:title>
  <dc:creator>SENCO - Mile Cross Primary</dc:creator>
  <cp:lastModifiedBy>SENCO - Mile Cross Primary</cp:lastModifiedBy>
  <cp:revision>17</cp:revision>
  <dcterms:created xsi:type="dcterms:W3CDTF">2021-06-26T07:50:01Z</dcterms:created>
  <dcterms:modified xsi:type="dcterms:W3CDTF">2021-06-26T11:09:51Z</dcterms:modified>
</cp:coreProperties>
</file>