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BeeZee"/>
      <p:regular r:id="rId13"/>
      <p: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BeeZee-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ABeeZe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4b08a75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e4b08a759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e4b08a759d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ge4b08a759d_0_2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4b08a759d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ge4b08a759d_0_3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5b078d77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ge5b078d77b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e5b078d77b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ge5b078d77b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5b078d77b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e5b078d77b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74ac2d6b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174ac2d6b8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2608415" y="1852593"/>
            <a:ext cx="3927167" cy="2241663"/>
          </a:xfrm>
          <a:prstGeom prst="rect">
            <a:avLst/>
          </a:prstGeom>
          <a:noFill/>
          <a:ln>
            <a:noFill/>
          </a:ln>
        </p:spPr>
      </p:pic>
      <p:sp>
        <p:nvSpPr>
          <p:cNvPr id="55" name="Google Shape;55;p13"/>
          <p:cNvSpPr txBox="1"/>
          <p:nvPr/>
        </p:nvSpPr>
        <p:spPr>
          <a:xfrm>
            <a:off x="595358" y="4557434"/>
            <a:ext cx="7953300" cy="355500"/>
          </a:xfrm>
          <a:prstGeom prst="rect">
            <a:avLst/>
          </a:prstGeom>
          <a:noFill/>
          <a:ln>
            <a:noFill/>
          </a:ln>
        </p:spPr>
        <p:txBody>
          <a:bodyPr anchorCtr="0" anchor="t" bIns="27425" lIns="27425" spcFirstLastPara="1" rIns="27425" wrap="square" tIns="27425">
            <a:noAutofit/>
          </a:bodyPr>
          <a:lstStyle/>
          <a:p>
            <a:pPr indent="0" lvl="0" marL="0" marR="0" rtl="0" algn="ctr">
              <a:lnSpc>
                <a:spcPct val="100000"/>
              </a:lnSpc>
              <a:spcBef>
                <a:spcPts val="0"/>
              </a:spcBef>
              <a:spcAft>
                <a:spcPts val="0"/>
              </a:spcAft>
              <a:buClr>
                <a:srgbClr val="000000"/>
              </a:buClr>
              <a:buSzPts val="1700"/>
              <a:buFont typeface="Arial"/>
              <a:buNone/>
            </a:pPr>
            <a:r>
              <a:rPr b="0" i="0" lang="en" sz="1700" u="none" cap="none" strike="noStrike">
                <a:solidFill>
                  <a:srgbClr val="000000"/>
                </a:solidFill>
                <a:latin typeface="Arial"/>
                <a:ea typeface="Arial"/>
                <a:cs typeface="Arial"/>
                <a:sym typeface="Arial"/>
              </a:rPr>
              <a:t>Thank you for taking the time to meet with us and join the conversatio</a:t>
            </a:r>
            <a:r>
              <a:rPr lang="en" sz="1700"/>
              <a:t>n</a:t>
            </a:r>
            <a:r>
              <a:rPr b="0" i="0" lang="en" sz="1700" u="none" cap="none" strike="noStrike">
                <a:solidFill>
                  <a:srgbClr val="000000"/>
                </a:solidFill>
                <a:latin typeface="Arial"/>
                <a:ea typeface="Arial"/>
                <a:cs typeface="Arial"/>
                <a:sym typeface="Arial"/>
              </a:rPr>
              <a:t>.</a:t>
            </a:r>
            <a:endParaRPr b="0" i="0" sz="1700" u="none" cap="none" strike="noStrike">
              <a:solidFill>
                <a:schemeClr val="dk1"/>
              </a:solidFill>
              <a:latin typeface="Arial"/>
              <a:ea typeface="Arial"/>
              <a:cs typeface="Arial"/>
              <a:sym typeface="Arial"/>
            </a:endParaRPr>
          </a:p>
        </p:txBody>
      </p:sp>
      <p:pic>
        <p:nvPicPr>
          <p:cNvPr id="56" name="Google Shape;56;p13"/>
          <p:cNvPicPr preferRelativeResize="0"/>
          <p:nvPr/>
        </p:nvPicPr>
        <p:blipFill>
          <a:blip r:embed="rId4">
            <a:alphaModFix/>
          </a:blip>
          <a:stretch>
            <a:fillRect/>
          </a:stretch>
        </p:blipFill>
        <p:spPr>
          <a:xfrm>
            <a:off x="1433463" y="224050"/>
            <a:ext cx="6429200" cy="1569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3">
            <a:alphaModFix/>
          </a:blip>
          <a:srcRect b="0" l="0" r="0" t="0"/>
          <a:stretch/>
        </p:blipFill>
        <p:spPr>
          <a:xfrm>
            <a:off x="8003220" y="4466443"/>
            <a:ext cx="1046365" cy="597273"/>
          </a:xfrm>
          <a:prstGeom prst="rect">
            <a:avLst/>
          </a:prstGeom>
          <a:noFill/>
          <a:ln>
            <a:noFill/>
          </a:ln>
        </p:spPr>
      </p:pic>
      <p:sp>
        <p:nvSpPr>
          <p:cNvPr id="62" name="Google Shape;62;p14"/>
          <p:cNvSpPr txBox="1"/>
          <p:nvPr/>
        </p:nvSpPr>
        <p:spPr>
          <a:xfrm>
            <a:off x="224788" y="1215625"/>
            <a:ext cx="4299300" cy="3848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t>We are a team of parents, care providers (including midwives &amp; doctors), working together to improve maternity services at the Norfolk &amp; Norwich Hospital. </a:t>
            </a:r>
            <a:endParaRPr sz="1600"/>
          </a:p>
          <a:p>
            <a:pPr indent="0" lvl="0" marL="0" rtl="0" algn="ctr">
              <a:spcBef>
                <a:spcPts val="0"/>
              </a:spcBef>
              <a:spcAft>
                <a:spcPts val="0"/>
              </a:spcAft>
              <a:buNone/>
            </a:pPr>
            <a:r>
              <a:t/>
            </a:r>
            <a:endParaRPr sz="1600"/>
          </a:p>
          <a:p>
            <a:pPr indent="0" lvl="0" marL="0" rtl="0" algn="ctr">
              <a:spcBef>
                <a:spcPts val="0"/>
              </a:spcBef>
              <a:spcAft>
                <a:spcPts val="0"/>
              </a:spcAft>
              <a:buNone/>
            </a:pPr>
            <a:r>
              <a:rPr lang="en" sz="1600"/>
              <a:t>The MVP is led by a service user chair and a team of volunteers who work together to collect feedback from other people who have used the maternity services themselves.</a:t>
            </a:r>
            <a:endParaRPr sz="1600"/>
          </a:p>
          <a:p>
            <a:pPr indent="0" lvl="0" marL="0" rtl="0" algn="ctr">
              <a:spcBef>
                <a:spcPts val="0"/>
              </a:spcBef>
              <a:spcAft>
                <a:spcPts val="0"/>
              </a:spcAft>
              <a:buNone/>
            </a:pPr>
            <a:r>
              <a:t/>
            </a:r>
            <a:endParaRPr sz="1600"/>
          </a:p>
          <a:p>
            <a:pPr indent="0" lvl="0" marL="0" rtl="0" algn="ctr">
              <a:spcBef>
                <a:spcPts val="0"/>
              </a:spcBef>
              <a:spcAft>
                <a:spcPts val="0"/>
              </a:spcAft>
              <a:buNone/>
            </a:pPr>
            <a:r>
              <a:rPr lang="en" sz="1600"/>
              <a:t>We run surveys, hold feedback events, listen to your experiences and share the themes with the people who can make changes and improvements.</a:t>
            </a:r>
            <a:endParaRPr sz="1600"/>
          </a:p>
          <a:p>
            <a:pPr indent="0" lvl="0" marL="0" rtl="0" algn="l">
              <a:spcBef>
                <a:spcPts val="0"/>
              </a:spcBef>
              <a:spcAft>
                <a:spcPts val="0"/>
              </a:spcAft>
              <a:buNone/>
            </a:pPr>
            <a:r>
              <a:t/>
            </a:r>
            <a:endParaRPr/>
          </a:p>
        </p:txBody>
      </p:sp>
      <p:sp>
        <p:nvSpPr>
          <p:cNvPr id="63" name="Google Shape;63;p14"/>
          <p:cNvSpPr txBox="1"/>
          <p:nvPr/>
        </p:nvSpPr>
        <p:spPr>
          <a:xfrm>
            <a:off x="4665125" y="402525"/>
            <a:ext cx="40959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1600">
              <a:solidFill>
                <a:schemeClr val="dk1"/>
              </a:solidFill>
            </a:endParaRPr>
          </a:p>
        </p:txBody>
      </p:sp>
      <p:sp>
        <p:nvSpPr>
          <p:cNvPr id="64" name="Google Shape;64;p14"/>
          <p:cNvSpPr/>
          <p:nvPr/>
        </p:nvSpPr>
        <p:spPr>
          <a:xfrm>
            <a:off x="4606175" y="210550"/>
            <a:ext cx="4213800" cy="1992300"/>
          </a:xfrm>
          <a:prstGeom prst="flowChartAlternateProcess">
            <a:avLst/>
          </a:prstGeom>
          <a:solidFill>
            <a:srgbClr val="EAD1D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dk1"/>
                </a:solidFill>
              </a:rPr>
              <a:t>Service Users</a:t>
            </a:r>
            <a:endParaRPr b="1">
              <a:solidFill>
                <a:schemeClr val="dk1"/>
              </a:solidFill>
            </a:endParaRPr>
          </a:p>
          <a:p>
            <a:pPr indent="0" lvl="0" marL="0" rtl="0" algn="ctr">
              <a:spcBef>
                <a:spcPts val="0"/>
              </a:spcBef>
              <a:spcAft>
                <a:spcPts val="0"/>
              </a:spcAft>
              <a:buClr>
                <a:schemeClr val="dk1"/>
              </a:buClr>
              <a:buSzPts val="1100"/>
              <a:buFont typeface="Arial"/>
              <a:buNone/>
            </a:pPr>
            <a:r>
              <a:t/>
            </a:r>
            <a:endParaRPr b="1" sz="1000">
              <a:solidFill>
                <a:schemeClr val="dk1"/>
              </a:solidFill>
            </a:endParaRPr>
          </a:p>
          <a:p>
            <a:pPr indent="0" lvl="0" marL="0" rtl="0" algn="ctr">
              <a:spcBef>
                <a:spcPts val="0"/>
              </a:spcBef>
              <a:spcAft>
                <a:spcPts val="0"/>
              </a:spcAft>
              <a:buNone/>
            </a:pPr>
            <a:r>
              <a:rPr lang="en">
                <a:solidFill>
                  <a:schemeClr val="dk1"/>
                </a:solidFill>
              </a:rPr>
              <a:t>We tend to use this term in maternity instead of patients as pregnant people are often not ill and requiring treatment but are using the maternity services. </a:t>
            </a:r>
            <a:endParaRPr>
              <a:solidFill>
                <a:schemeClr val="dk1"/>
              </a:solidFill>
            </a:endParaRPr>
          </a:p>
          <a:p>
            <a:pPr indent="0" lvl="0" marL="0" rtl="0" algn="ctr">
              <a:spcBef>
                <a:spcPts val="0"/>
              </a:spcBef>
              <a:spcAft>
                <a:spcPts val="0"/>
              </a:spcAft>
              <a:buNone/>
            </a:pPr>
            <a:r>
              <a:rPr lang="en">
                <a:solidFill>
                  <a:schemeClr val="dk1"/>
                </a:solidFill>
              </a:rPr>
              <a:t>The experience of both parents and/or any support partners is important too.</a:t>
            </a:r>
            <a:endParaRPr>
              <a:solidFill>
                <a:schemeClr val="dk1"/>
              </a:solidFill>
            </a:endParaRPr>
          </a:p>
        </p:txBody>
      </p:sp>
      <p:sp>
        <p:nvSpPr>
          <p:cNvPr id="65" name="Google Shape;65;p14"/>
          <p:cNvSpPr txBox="1"/>
          <p:nvPr/>
        </p:nvSpPr>
        <p:spPr>
          <a:xfrm>
            <a:off x="4876475" y="3050450"/>
            <a:ext cx="40959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t/>
            </a:r>
            <a:endParaRPr sz="1600">
              <a:solidFill>
                <a:schemeClr val="dk1"/>
              </a:solidFill>
            </a:endParaRPr>
          </a:p>
        </p:txBody>
      </p:sp>
      <p:sp>
        <p:nvSpPr>
          <p:cNvPr id="66" name="Google Shape;66;p14"/>
          <p:cNvSpPr/>
          <p:nvPr/>
        </p:nvSpPr>
        <p:spPr>
          <a:xfrm>
            <a:off x="4665125" y="2474150"/>
            <a:ext cx="4213800" cy="1850700"/>
          </a:xfrm>
          <a:prstGeom prst="flowChartAlternateProcess">
            <a:avLst/>
          </a:prstGeom>
          <a:solidFill>
            <a:srgbClr val="EAD1D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dk1"/>
                </a:solidFill>
              </a:rPr>
              <a:t>Feedback Themes</a:t>
            </a:r>
            <a:endParaRPr b="1">
              <a:solidFill>
                <a:schemeClr val="dk1"/>
              </a:solidFill>
            </a:endParaRPr>
          </a:p>
          <a:p>
            <a:pPr indent="0" lvl="0" marL="0" rtl="0" algn="ctr">
              <a:spcBef>
                <a:spcPts val="0"/>
              </a:spcBef>
              <a:spcAft>
                <a:spcPts val="0"/>
              </a:spcAft>
              <a:buNone/>
            </a:pPr>
            <a:r>
              <a:t/>
            </a:r>
            <a:endParaRPr b="1" sz="1000">
              <a:solidFill>
                <a:schemeClr val="dk1"/>
              </a:solidFill>
            </a:endParaRPr>
          </a:p>
          <a:p>
            <a:pPr indent="0" lvl="0" marL="0" rtl="0" algn="ctr">
              <a:spcBef>
                <a:spcPts val="0"/>
              </a:spcBef>
              <a:spcAft>
                <a:spcPts val="0"/>
              </a:spcAft>
              <a:buNone/>
            </a:pPr>
            <a:r>
              <a:rPr lang="en">
                <a:solidFill>
                  <a:schemeClr val="dk1"/>
                </a:solidFill>
              </a:rPr>
              <a:t>The feedback that is shared with the MVP volunteers remains confidential at all times. </a:t>
            </a:r>
            <a:endParaRPr>
              <a:solidFill>
                <a:schemeClr val="dk1"/>
              </a:solidFill>
            </a:endParaRPr>
          </a:p>
          <a:p>
            <a:pPr indent="0" lvl="0" marL="0" rtl="0" algn="ctr">
              <a:spcBef>
                <a:spcPts val="0"/>
              </a:spcBef>
              <a:spcAft>
                <a:spcPts val="0"/>
              </a:spcAft>
              <a:buNone/>
            </a:pPr>
            <a:r>
              <a:rPr lang="en">
                <a:solidFill>
                  <a:schemeClr val="dk1"/>
                </a:solidFill>
              </a:rPr>
              <a:t>The comments we make are based on the significant themes we observe as a group.</a:t>
            </a:r>
            <a:endParaRPr>
              <a:solidFill>
                <a:schemeClr val="dk1"/>
              </a:solidFill>
            </a:endParaRPr>
          </a:p>
          <a:p>
            <a:pPr indent="0" lvl="0" marL="0" rtl="0" algn="ctr">
              <a:spcBef>
                <a:spcPts val="0"/>
              </a:spcBef>
              <a:spcAft>
                <a:spcPts val="0"/>
              </a:spcAft>
              <a:buNone/>
            </a:pPr>
            <a:r>
              <a:rPr lang="en">
                <a:solidFill>
                  <a:schemeClr val="dk1"/>
                </a:solidFill>
              </a:rPr>
              <a:t>We will not reference individual experiences.</a:t>
            </a:r>
            <a:endParaRPr>
              <a:solidFill>
                <a:schemeClr val="dk1"/>
              </a:solidFill>
            </a:endParaRPr>
          </a:p>
        </p:txBody>
      </p:sp>
      <p:pic>
        <p:nvPicPr>
          <p:cNvPr id="67" name="Google Shape;67;p14"/>
          <p:cNvPicPr preferRelativeResize="0"/>
          <p:nvPr/>
        </p:nvPicPr>
        <p:blipFill>
          <a:blip r:embed="rId4">
            <a:alphaModFix/>
          </a:blip>
          <a:stretch>
            <a:fillRect/>
          </a:stretch>
        </p:blipFill>
        <p:spPr>
          <a:xfrm>
            <a:off x="224796" y="147713"/>
            <a:ext cx="3526775" cy="861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5"/>
          <p:cNvPicPr preferRelativeResize="0"/>
          <p:nvPr/>
        </p:nvPicPr>
        <p:blipFill rotWithShape="1">
          <a:blip r:embed="rId3">
            <a:alphaModFix/>
          </a:blip>
          <a:srcRect b="0" l="0" r="0" t="0"/>
          <a:stretch/>
        </p:blipFill>
        <p:spPr>
          <a:xfrm>
            <a:off x="8003220" y="4466443"/>
            <a:ext cx="1046365" cy="597273"/>
          </a:xfrm>
          <a:prstGeom prst="rect">
            <a:avLst/>
          </a:prstGeom>
          <a:noFill/>
          <a:ln>
            <a:noFill/>
          </a:ln>
        </p:spPr>
      </p:pic>
      <p:pic>
        <p:nvPicPr>
          <p:cNvPr id="73" name="Google Shape;73;p15"/>
          <p:cNvPicPr preferRelativeResize="0"/>
          <p:nvPr/>
        </p:nvPicPr>
        <p:blipFill>
          <a:blip r:embed="rId4">
            <a:alphaModFix/>
          </a:blip>
          <a:stretch>
            <a:fillRect/>
          </a:stretch>
        </p:blipFill>
        <p:spPr>
          <a:xfrm>
            <a:off x="208923" y="209163"/>
            <a:ext cx="2229924" cy="544475"/>
          </a:xfrm>
          <a:prstGeom prst="rect">
            <a:avLst/>
          </a:prstGeom>
          <a:noFill/>
          <a:ln>
            <a:noFill/>
          </a:ln>
        </p:spPr>
      </p:pic>
      <p:sp>
        <p:nvSpPr>
          <p:cNvPr id="74" name="Google Shape;74;p15"/>
          <p:cNvSpPr txBox="1"/>
          <p:nvPr/>
        </p:nvSpPr>
        <p:spPr>
          <a:xfrm>
            <a:off x="2438850" y="204350"/>
            <a:ext cx="64149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400" u="sng">
                <a:latin typeface="ABeeZee"/>
                <a:ea typeface="ABeeZee"/>
                <a:cs typeface="ABeeZee"/>
                <a:sym typeface="ABeeZee"/>
              </a:rPr>
              <a:t>Why do we have MVPs?</a:t>
            </a:r>
            <a:endParaRPr sz="2400" u="sng">
              <a:latin typeface="ABeeZee"/>
              <a:ea typeface="ABeeZee"/>
              <a:cs typeface="ABeeZee"/>
              <a:sym typeface="ABeeZee"/>
            </a:endParaRPr>
          </a:p>
        </p:txBody>
      </p:sp>
      <p:sp>
        <p:nvSpPr>
          <p:cNvPr id="75" name="Google Shape;75;p15"/>
          <p:cNvSpPr txBox="1"/>
          <p:nvPr/>
        </p:nvSpPr>
        <p:spPr>
          <a:xfrm>
            <a:off x="298200" y="845100"/>
            <a:ext cx="8547600" cy="5120400"/>
          </a:xfrm>
          <a:prstGeom prst="rect">
            <a:avLst/>
          </a:prstGeom>
          <a:noFill/>
          <a:ln>
            <a:noFill/>
          </a:ln>
        </p:spPr>
        <p:txBody>
          <a:bodyPr anchorCtr="0" anchor="t" bIns="91425" lIns="91425" spcFirstLastPara="1" rIns="91425" wrap="square" tIns="91425">
            <a:spAutoFit/>
          </a:bodyPr>
          <a:lstStyle/>
          <a:p>
            <a:pPr indent="-317500" lvl="0" marL="457200" rtl="0" algn="l">
              <a:lnSpc>
                <a:spcPct val="90000"/>
              </a:lnSpc>
              <a:spcBef>
                <a:spcPts val="1200"/>
              </a:spcBef>
              <a:spcAft>
                <a:spcPts val="0"/>
              </a:spcAft>
              <a:buClr>
                <a:schemeClr val="dk1"/>
              </a:buClr>
              <a:buSzPts val="1400"/>
              <a:buFont typeface="ABeeZee"/>
              <a:buChar char="-"/>
            </a:pPr>
            <a:r>
              <a:rPr lang="en">
                <a:solidFill>
                  <a:schemeClr val="dk1"/>
                </a:solidFill>
                <a:latin typeface="ABeeZee"/>
                <a:ea typeface="ABeeZee"/>
                <a:cs typeface="ABeeZee"/>
                <a:sym typeface="ABeeZee"/>
              </a:rPr>
              <a:t>In 2015 a report named ‘Better Births’ was published. There was a series of recommendations made and one of these was around each trust establishing a Maternity Voices Partnership.</a:t>
            </a:r>
            <a:endParaRPr>
              <a:solidFill>
                <a:schemeClr val="dk1"/>
              </a:solidFill>
              <a:latin typeface="ABeeZee"/>
              <a:ea typeface="ABeeZee"/>
              <a:cs typeface="ABeeZee"/>
              <a:sym typeface="ABeeZee"/>
            </a:endParaRPr>
          </a:p>
          <a:p>
            <a:pPr indent="-317500" lvl="0" marL="457200" rtl="0" algn="l">
              <a:lnSpc>
                <a:spcPct val="9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In most cases chairs are </a:t>
            </a:r>
            <a:r>
              <a:rPr lang="en">
                <a:solidFill>
                  <a:schemeClr val="dk1"/>
                </a:solidFill>
                <a:latin typeface="ABeeZee"/>
                <a:ea typeface="ABeeZee"/>
                <a:cs typeface="ABeeZee"/>
                <a:sym typeface="ABeeZee"/>
              </a:rPr>
              <a:t>renumerated</a:t>
            </a:r>
            <a:r>
              <a:rPr lang="en">
                <a:solidFill>
                  <a:schemeClr val="dk1"/>
                </a:solidFill>
                <a:latin typeface="ABeeZee"/>
                <a:ea typeface="ABeeZee"/>
                <a:cs typeface="ABeeZee"/>
                <a:sym typeface="ABeeZee"/>
              </a:rPr>
              <a:t> for some of their MVP time but over the years the workload has increased significantly and funding for MVPs has not followed suit. </a:t>
            </a:r>
            <a:endParaRPr>
              <a:solidFill>
                <a:schemeClr val="dk1"/>
              </a:solidFill>
              <a:latin typeface="ABeeZee"/>
              <a:ea typeface="ABeeZee"/>
              <a:cs typeface="ABeeZee"/>
              <a:sym typeface="ABeeZee"/>
            </a:endParaRPr>
          </a:p>
          <a:p>
            <a:pPr indent="-317500" lvl="0" marL="457200" rtl="0" algn="l">
              <a:lnSpc>
                <a:spcPct val="90000"/>
              </a:lnSpc>
              <a:spcBef>
                <a:spcPts val="1200"/>
              </a:spcBef>
              <a:spcAft>
                <a:spcPts val="0"/>
              </a:spcAft>
              <a:buClr>
                <a:schemeClr val="dk1"/>
              </a:buClr>
              <a:buSzPts val="1400"/>
              <a:buFont typeface="ABeeZee"/>
              <a:buChar char="-"/>
            </a:pPr>
            <a:r>
              <a:rPr lang="en">
                <a:solidFill>
                  <a:schemeClr val="dk1"/>
                </a:solidFill>
                <a:latin typeface="ABeeZee"/>
                <a:ea typeface="ABeeZee"/>
                <a:cs typeface="ABeeZee"/>
                <a:sym typeface="ABeeZee"/>
              </a:rPr>
              <a:t>The idea behind Better Births is that all families should be supported to make informed choices about their care: However, there is still some way to go. A Mumsnet survey in 2020 found that:</a:t>
            </a:r>
            <a:endParaRPr>
              <a:solidFill>
                <a:schemeClr val="dk1"/>
              </a:solidFill>
              <a:latin typeface="ABeeZee"/>
              <a:ea typeface="ABeeZee"/>
              <a:cs typeface="ABeeZee"/>
              <a:sym typeface="ABeeZee"/>
            </a:endParaRPr>
          </a:p>
          <a:p>
            <a:pPr indent="0" lvl="0" marL="0" rtl="0" algn="l">
              <a:lnSpc>
                <a:spcPct val="90000"/>
              </a:lnSpc>
              <a:spcBef>
                <a:spcPts val="1200"/>
              </a:spcBef>
              <a:spcAft>
                <a:spcPts val="0"/>
              </a:spcAft>
              <a:buNone/>
            </a:pPr>
            <a:r>
              <a:rPr lang="en">
                <a:solidFill>
                  <a:schemeClr val="dk1"/>
                </a:solidFill>
                <a:latin typeface="ABeeZee"/>
                <a:ea typeface="ABeeZee"/>
                <a:cs typeface="ABeeZee"/>
                <a:sym typeface="ABeeZee"/>
              </a:rPr>
              <a:t>  14% of families reported being over-ruled on decisions about their care</a:t>
            </a:r>
            <a:endParaRPr>
              <a:solidFill>
                <a:schemeClr val="dk1"/>
              </a:solidFill>
              <a:latin typeface="ABeeZee"/>
              <a:ea typeface="ABeeZee"/>
              <a:cs typeface="ABeeZee"/>
              <a:sym typeface="ABeeZee"/>
            </a:endParaRPr>
          </a:p>
          <a:p>
            <a:pPr indent="0" lvl="0" marL="0" rtl="0" algn="l">
              <a:lnSpc>
                <a:spcPct val="90000"/>
              </a:lnSpc>
              <a:spcBef>
                <a:spcPts val="1200"/>
              </a:spcBef>
              <a:spcAft>
                <a:spcPts val="0"/>
              </a:spcAft>
              <a:buNone/>
            </a:pPr>
            <a:r>
              <a:rPr lang="en">
                <a:solidFill>
                  <a:schemeClr val="dk1"/>
                </a:solidFill>
                <a:latin typeface="ABeeZee"/>
                <a:ea typeface="ABeeZee"/>
                <a:cs typeface="ABeeZee"/>
                <a:sym typeface="ABeeZee"/>
              </a:rPr>
              <a:t>  24% of families felt that their decisions were not respected</a:t>
            </a:r>
            <a:endParaRPr>
              <a:solidFill>
                <a:schemeClr val="dk1"/>
              </a:solidFill>
              <a:latin typeface="ABeeZee"/>
              <a:ea typeface="ABeeZee"/>
              <a:cs typeface="ABeeZee"/>
              <a:sym typeface="ABeeZee"/>
            </a:endParaRPr>
          </a:p>
          <a:p>
            <a:pPr indent="0" lvl="0" marL="0" rtl="0" algn="l">
              <a:lnSpc>
                <a:spcPct val="90000"/>
              </a:lnSpc>
              <a:spcBef>
                <a:spcPts val="1200"/>
              </a:spcBef>
              <a:spcAft>
                <a:spcPts val="0"/>
              </a:spcAft>
              <a:buNone/>
            </a:pPr>
            <a:r>
              <a:rPr lang="en">
                <a:solidFill>
                  <a:schemeClr val="dk1"/>
                </a:solidFill>
                <a:latin typeface="ABeeZee"/>
                <a:ea typeface="ABeeZee"/>
                <a:cs typeface="ABeeZee"/>
                <a:sym typeface="ABeeZee"/>
              </a:rPr>
              <a:t>  30% said that their opinions were not sought at all</a:t>
            </a:r>
            <a:endParaRPr>
              <a:solidFill>
                <a:schemeClr val="dk1"/>
              </a:solidFill>
              <a:latin typeface="ABeeZee"/>
              <a:ea typeface="ABeeZee"/>
              <a:cs typeface="ABeeZee"/>
              <a:sym typeface="ABeeZee"/>
            </a:endParaRPr>
          </a:p>
          <a:p>
            <a:pPr indent="0" lvl="0" marL="0" rtl="0" algn="l">
              <a:lnSpc>
                <a:spcPct val="90000"/>
              </a:lnSpc>
              <a:spcBef>
                <a:spcPts val="1200"/>
              </a:spcBef>
              <a:spcAft>
                <a:spcPts val="0"/>
              </a:spcAft>
              <a:buClr>
                <a:schemeClr val="dk1"/>
              </a:buClr>
              <a:buSzPts val="1100"/>
              <a:buFont typeface="Arial"/>
              <a:buNone/>
            </a:pPr>
            <a:r>
              <a:rPr lang="en">
                <a:solidFill>
                  <a:srgbClr val="F062D8"/>
                </a:solidFill>
                <a:latin typeface="ABeeZee"/>
                <a:ea typeface="ABeeZee"/>
                <a:cs typeface="ABeeZee"/>
                <a:sym typeface="ABeeZee"/>
              </a:rPr>
              <a:t> </a:t>
            </a:r>
            <a:r>
              <a:rPr lang="en">
                <a:solidFill>
                  <a:srgbClr val="404040"/>
                </a:solidFill>
                <a:latin typeface="ABeeZee"/>
                <a:ea typeface="ABeeZee"/>
                <a:cs typeface="ABeeZee"/>
                <a:sym typeface="ABeeZee"/>
              </a:rPr>
              <a:t>The function of the MVP is more than simply to listen; it is a way of discussing and overcoming challenges. The group aims to support the development and improvement of maternity care for everyone, regardless of who they are or where they live, so that everyone has access to the same quality of care</a:t>
            </a:r>
            <a:endParaRPr>
              <a:solidFill>
                <a:srgbClr val="404040"/>
              </a:solidFill>
              <a:latin typeface="ABeeZee"/>
              <a:ea typeface="ABeeZee"/>
              <a:cs typeface="ABeeZee"/>
              <a:sym typeface="ABeeZee"/>
            </a:endParaRPr>
          </a:p>
          <a:p>
            <a:pPr indent="0" lvl="0" marL="0" rtl="0" algn="l">
              <a:lnSpc>
                <a:spcPct val="90000"/>
              </a:lnSpc>
              <a:spcBef>
                <a:spcPts val="1200"/>
              </a:spcBef>
              <a:spcAft>
                <a:spcPts val="0"/>
              </a:spcAft>
              <a:buNone/>
            </a:pPr>
            <a:r>
              <a:t/>
            </a:r>
            <a:endParaRPr>
              <a:solidFill>
                <a:schemeClr val="dk1"/>
              </a:solidFill>
              <a:latin typeface="ABeeZee"/>
              <a:ea typeface="ABeeZee"/>
              <a:cs typeface="ABeeZee"/>
              <a:sym typeface="ABeeZee"/>
            </a:endParaRPr>
          </a:p>
          <a:p>
            <a:pPr indent="0" lvl="0" marL="0" rtl="0" algn="l">
              <a:lnSpc>
                <a:spcPct val="100000"/>
              </a:lnSpc>
              <a:spcBef>
                <a:spcPts val="600"/>
              </a:spcBef>
              <a:spcAft>
                <a:spcPts val="0"/>
              </a:spcAft>
              <a:buNone/>
            </a:pPr>
            <a:r>
              <a:t/>
            </a:r>
            <a:endParaRPr sz="1900">
              <a:solidFill>
                <a:schemeClr val="dk1"/>
              </a:solidFill>
              <a:latin typeface="ABeeZee"/>
              <a:ea typeface="ABeeZee"/>
              <a:cs typeface="ABeeZee"/>
              <a:sym typeface="ABeeZee"/>
            </a:endParaRPr>
          </a:p>
          <a:p>
            <a:pPr indent="0" lvl="0" marL="0" rtl="0" algn="l">
              <a:spcBef>
                <a:spcPts val="1000"/>
              </a:spcBef>
              <a:spcAft>
                <a:spcPts val="0"/>
              </a:spcAft>
              <a:buNone/>
            </a:pPr>
            <a:r>
              <a:t/>
            </a:r>
            <a:endParaRPr b="1" sz="1000">
              <a:solidFill>
                <a:schemeClr val="dk1"/>
              </a:solidFill>
              <a:latin typeface="ABeeZee"/>
              <a:ea typeface="ABeeZee"/>
              <a:cs typeface="ABeeZee"/>
              <a:sym typeface="ABeeZe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6"/>
          <p:cNvPicPr preferRelativeResize="0"/>
          <p:nvPr/>
        </p:nvPicPr>
        <p:blipFill rotWithShape="1">
          <a:blip r:embed="rId3">
            <a:alphaModFix/>
          </a:blip>
          <a:srcRect b="0" l="0" r="0" t="0"/>
          <a:stretch/>
        </p:blipFill>
        <p:spPr>
          <a:xfrm>
            <a:off x="8003220" y="4466443"/>
            <a:ext cx="1046365" cy="597273"/>
          </a:xfrm>
          <a:prstGeom prst="rect">
            <a:avLst/>
          </a:prstGeom>
          <a:noFill/>
          <a:ln>
            <a:noFill/>
          </a:ln>
        </p:spPr>
      </p:pic>
      <p:pic>
        <p:nvPicPr>
          <p:cNvPr id="81" name="Google Shape;81;p16"/>
          <p:cNvPicPr preferRelativeResize="0"/>
          <p:nvPr/>
        </p:nvPicPr>
        <p:blipFill>
          <a:blip r:embed="rId4">
            <a:alphaModFix/>
          </a:blip>
          <a:stretch>
            <a:fillRect/>
          </a:stretch>
        </p:blipFill>
        <p:spPr>
          <a:xfrm>
            <a:off x="208923" y="209163"/>
            <a:ext cx="2229924" cy="544475"/>
          </a:xfrm>
          <a:prstGeom prst="rect">
            <a:avLst/>
          </a:prstGeom>
          <a:noFill/>
          <a:ln>
            <a:noFill/>
          </a:ln>
        </p:spPr>
      </p:pic>
      <p:sp>
        <p:nvSpPr>
          <p:cNvPr id="82" name="Google Shape;82;p16"/>
          <p:cNvSpPr txBox="1"/>
          <p:nvPr/>
        </p:nvSpPr>
        <p:spPr>
          <a:xfrm>
            <a:off x="2438850" y="204350"/>
            <a:ext cx="64149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400" u="sng">
                <a:latin typeface="ABeeZee"/>
                <a:ea typeface="ABeeZee"/>
                <a:cs typeface="ABeeZee"/>
                <a:sym typeface="ABeeZee"/>
              </a:rPr>
              <a:t>Who is part of our MVP?</a:t>
            </a:r>
            <a:endParaRPr sz="2400" u="sng">
              <a:latin typeface="ABeeZee"/>
              <a:ea typeface="ABeeZee"/>
              <a:cs typeface="ABeeZee"/>
              <a:sym typeface="ABeeZee"/>
            </a:endParaRPr>
          </a:p>
        </p:txBody>
      </p:sp>
      <p:sp>
        <p:nvSpPr>
          <p:cNvPr id="83" name="Google Shape;83;p16"/>
          <p:cNvSpPr txBox="1"/>
          <p:nvPr/>
        </p:nvSpPr>
        <p:spPr>
          <a:xfrm>
            <a:off x="306300" y="972500"/>
            <a:ext cx="8348400" cy="37761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600"/>
              </a:spcBef>
              <a:spcAft>
                <a:spcPts val="0"/>
              </a:spcAft>
              <a:buNone/>
            </a:pPr>
            <a:r>
              <a:rPr lang="en">
                <a:solidFill>
                  <a:schemeClr val="dk1"/>
                </a:solidFill>
                <a:latin typeface="ABeeZee"/>
                <a:ea typeface="ABeeZee"/>
                <a:cs typeface="ABeeZee"/>
                <a:sym typeface="ABeeZee"/>
              </a:rPr>
              <a:t>•Recent</a:t>
            </a:r>
            <a:r>
              <a:rPr lang="en">
                <a:solidFill>
                  <a:schemeClr val="dk1"/>
                </a:solidFill>
                <a:latin typeface="ABeeZee"/>
                <a:ea typeface="ABeeZee"/>
                <a:cs typeface="ABeeZee"/>
                <a:sym typeface="ABeeZee"/>
              </a:rPr>
              <a:t> </a:t>
            </a:r>
            <a:r>
              <a:rPr lang="en">
                <a:solidFill>
                  <a:schemeClr val="dk1"/>
                </a:solidFill>
                <a:latin typeface="ABeeZee"/>
                <a:ea typeface="ABeeZee"/>
                <a:cs typeface="ABeeZee"/>
                <a:sym typeface="ABeeZee"/>
              </a:rPr>
              <a:t>service users</a:t>
            </a:r>
            <a:endParaRPr>
              <a:solidFill>
                <a:schemeClr val="dk1"/>
              </a:solidFill>
              <a:latin typeface="ABeeZee"/>
              <a:ea typeface="ABeeZee"/>
              <a:cs typeface="ABeeZee"/>
              <a:sym typeface="ABeeZee"/>
            </a:endParaRPr>
          </a:p>
          <a:p>
            <a:pPr indent="0" lvl="0" marL="0" rtl="0" algn="l">
              <a:lnSpc>
                <a:spcPct val="100000"/>
              </a:lnSpc>
              <a:spcBef>
                <a:spcPts val="1000"/>
              </a:spcBef>
              <a:spcAft>
                <a:spcPts val="0"/>
              </a:spcAft>
              <a:buNone/>
            </a:pPr>
            <a:r>
              <a:rPr lang="en">
                <a:solidFill>
                  <a:schemeClr val="dk1"/>
                </a:solidFill>
                <a:latin typeface="ABeeZee"/>
                <a:ea typeface="ABeeZee"/>
                <a:cs typeface="ABeeZee"/>
                <a:sym typeface="ABeeZee"/>
              </a:rPr>
              <a:t>•Service user representatives, e.g. doula, peer supporters, local charities and community groups</a:t>
            </a:r>
            <a:endParaRPr>
              <a:solidFill>
                <a:schemeClr val="dk1"/>
              </a:solidFill>
              <a:latin typeface="ABeeZee"/>
              <a:ea typeface="ABeeZee"/>
              <a:cs typeface="ABeeZee"/>
              <a:sym typeface="ABeeZee"/>
            </a:endParaRPr>
          </a:p>
          <a:p>
            <a:pPr indent="0" lvl="0" marL="0" rtl="0" algn="l">
              <a:lnSpc>
                <a:spcPct val="100000"/>
              </a:lnSpc>
              <a:spcBef>
                <a:spcPts val="1000"/>
              </a:spcBef>
              <a:spcAft>
                <a:spcPts val="0"/>
              </a:spcAft>
              <a:buNone/>
            </a:pPr>
            <a:r>
              <a:rPr lang="en">
                <a:solidFill>
                  <a:schemeClr val="dk1"/>
                </a:solidFill>
                <a:latin typeface="ABeeZee"/>
                <a:ea typeface="ABeeZee"/>
                <a:cs typeface="ABeeZee"/>
                <a:sym typeface="ABeeZee"/>
              </a:rPr>
              <a:t>•Midwives, including Head/Deputy Head of Midwifery,</a:t>
            </a:r>
            <a:endParaRPr>
              <a:solidFill>
                <a:schemeClr val="dk1"/>
              </a:solidFill>
              <a:latin typeface="ABeeZee"/>
              <a:ea typeface="ABeeZee"/>
              <a:cs typeface="ABeeZee"/>
              <a:sym typeface="ABeeZee"/>
            </a:endParaRPr>
          </a:p>
          <a:p>
            <a:pPr indent="0" lvl="0" marL="0" rtl="0" algn="l">
              <a:lnSpc>
                <a:spcPct val="100000"/>
              </a:lnSpc>
              <a:spcBef>
                <a:spcPts val="1000"/>
              </a:spcBef>
              <a:spcAft>
                <a:spcPts val="0"/>
              </a:spcAft>
              <a:buNone/>
            </a:pPr>
            <a:r>
              <a:rPr lang="en">
                <a:solidFill>
                  <a:schemeClr val="dk1"/>
                </a:solidFill>
                <a:latin typeface="ABeeZee"/>
                <a:ea typeface="ABeeZee"/>
                <a:cs typeface="ABeeZee"/>
                <a:sym typeface="ABeeZee"/>
              </a:rPr>
              <a:t>•Consultants </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•Health visitors</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•Commissioners</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•Specialist service providers, including perinatal mental health</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•Healthwatch</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•LMNS team</a:t>
            </a:r>
            <a:endParaRPr>
              <a:solidFill>
                <a:schemeClr val="dk1"/>
              </a:solidFill>
              <a:latin typeface="ABeeZee"/>
              <a:ea typeface="ABeeZee"/>
              <a:cs typeface="ABeeZee"/>
              <a:sym typeface="ABeeZee"/>
            </a:endParaRPr>
          </a:p>
          <a:p>
            <a:pPr indent="0" lvl="0" marL="0" rtl="0" algn="l">
              <a:lnSpc>
                <a:spcPct val="100000"/>
              </a:lnSpc>
              <a:spcBef>
                <a:spcPts val="1000"/>
              </a:spcBef>
              <a:spcAft>
                <a:spcPts val="0"/>
              </a:spcAft>
              <a:buNone/>
            </a:pPr>
            <a:r>
              <a:t/>
            </a:r>
            <a:endParaRPr>
              <a:solidFill>
                <a:schemeClr val="dk1"/>
              </a:solidFill>
              <a:latin typeface="ABeeZee"/>
              <a:ea typeface="ABeeZee"/>
              <a:cs typeface="ABeeZee"/>
              <a:sym typeface="ABeeZee"/>
            </a:endParaRPr>
          </a:p>
          <a:p>
            <a:pPr indent="0" lvl="0" marL="0" rtl="0" algn="l">
              <a:spcBef>
                <a:spcPts val="1000"/>
              </a:spcBef>
              <a:spcAft>
                <a:spcPts val="0"/>
              </a:spcAft>
              <a:buNone/>
            </a:pPr>
            <a:r>
              <a:t/>
            </a:r>
            <a:endParaRPr b="1" sz="1000">
              <a:solidFill>
                <a:schemeClr val="dk1"/>
              </a:solidFill>
              <a:latin typeface="ABeeZee"/>
              <a:ea typeface="ABeeZee"/>
              <a:cs typeface="ABeeZee"/>
              <a:sym typeface="ABeeZee"/>
            </a:endParaRPr>
          </a:p>
        </p:txBody>
      </p:sp>
      <p:sp>
        <p:nvSpPr>
          <p:cNvPr id="84" name="Google Shape;84;p16"/>
          <p:cNvSpPr txBox="1"/>
          <p:nvPr/>
        </p:nvSpPr>
        <p:spPr>
          <a:xfrm>
            <a:off x="4674750" y="972500"/>
            <a:ext cx="4179000" cy="4002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600"/>
              </a:spcBef>
              <a:spcAft>
                <a:spcPts val="1000"/>
              </a:spcAft>
              <a:buNone/>
            </a:pPr>
            <a:r>
              <a:t/>
            </a:r>
            <a:endParaRPr>
              <a:solidFill>
                <a:schemeClr val="dk1"/>
              </a:solidFill>
              <a:latin typeface="ABeeZee"/>
              <a:ea typeface="ABeeZee"/>
              <a:cs typeface="ABeeZee"/>
              <a:sym typeface="ABeeZe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7"/>
          <p:cNvPicPr preferRelativeResize="0"/>
          <p:nvPr/>
        </p:nvPicPr>
        <p:blipFill rotWithShape="1">
          <a:blip r:embed="rId3">
            <a:alphaModFix/>
          </a:blip>
          <a:srcRect b="0" l="0" r="0" t="0"/>
          <a:stretch/>
        </p:blipFill>
        <p:spPr>
          <a:xfrm>
            <a:off x="8003220" y="4466443"/>
            <a:ext cx="1046365" cy="597273"/>
          </a:xfrm>
          <a:prstGeom prst="rect">
            <a:avLst/>
          </a:prstGeom>
          <a:noFill/>
          <a:ln>
            <a:noFill/>
          </a:ln>
        </p:spPr>
      </p:pic>
      <p:pic>
        <p:nvPicPr>
          <p:cNvPr id="90" name="Google Shape;90;p17"/>
          <p:cNvPicPr preferRelativeResize="0"/>
          <p:nvPr/>
        </p:nvPicPr>
        <p:blipFill>
          <a:blip r:embed="rId4">
            <a:alphaModFix/>
          </a:blip>
          <a:stretch>
            <a:fillRect/>
          </a:stretch>
        </p:blipFill>
        <p:spPr>
          <a:xfrm>
            <a:off x="208923" y="209163"/>
            <a:ext cx="2229924" cy="544475"/>
          </a:xfrm>
          <a:prstGeom prst="rect">
            <a:avLst/>
          </a:prstGeom>
          <a:noFill/>
          <a:ln>
            <a:noFill/>
          </a:ln>
        </p:spPr>
      </p:pic>
      <p:sp>
        <p:nvSpPr>
          <p:cNvPr id="91" name="Google Shape;91;p17"/>
          <p:cNvSpPr txBox="1"/>
          <p:nvPr/>
        </p:nvSpPr>
        <p:spPr>
          <a:xfrm>
            <a:off x="2438850" y="124750"/>
            <a:ext cx="6414900" cy="892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300" u="sng">
                <a:solidFill>
                  <a:schemeClr val="dk1"/>
                </a:solidFill>
                <a:latin typeface="Calibri"/>
                <a:ea typeface="Calibri"/>
                <a:cs typeface="Calibri"/>
                <a:sym typeface="Calibri"/>
              </a:rPr>
              <a:t>How do we gather feedback from women, </a:t>
            </a:r>
            <a:endParaRPr sz="2300" u="sng">
              <a:solidFill>
                <a:schemeClr val="dk1"/>
              </a:solidFill>
              <a:latin typeface="Calibri"/>
              <a:ea typeface="Calibri"/>
              <a:cs typeface="Calibri"/>
              <a:sym typeface="Calibri"/>
            </a:endParaRPr>
          </a:p>
          <a:p>
            <a:pPr indent="0" lvl="0" marL="0" rtl="0" algn="ctr">
              <a:spcBef>
                <a:spcPts val="0"/>
              </a:spcBef>
              <a:spcAft>
                <a:spcPts val="0"/>
              </a:spcAft>
              <a:buNone/>
            </a:pPr>
            <a:r>
              <a:rPr lang="en" sz="2300" u="sng">
                <a:solidFill>
                  <a:schemeClr val="dk1"/>
                </a:solidFill>
                <a:latin typeface="Calibri"/>
                <a:ea typeface="Calibri"/>
                <a:cs typeface="Calibri"/>
                <a:sym typeface="Calibri"/>
              </a:rPr>
              <a:t>birthing people and their families?</a:t>
            </a:r>
            <a:endParaRPr sz="1900" u="sng">
              <a:latin typeface="ABeeZee"/>
              <a:ea typeface="ABeeZee"/>
              <a:cs typeface="ABeeZee"/>
              <a:sym typeface="ABeeZee"/>
            </a:endParaRPr>
          </a:p>
        </p:txBody>
      </p:sp>
      <p:sp>
        <p:nvSpPr>
          <p:cNvPr id="92" name="Google Shape;92;p17"/>
          <p:cNvSpPr txBox="1"/>
          <p:nvPr/>
        </p:nvSpPr>
        <p:spPr>
          <a:xfrm>
            <a:off x="208925" y="1219525"/>
            <a:ext cx="4297500" cy="1431600"/>
          </a:xfrm>
          <a:prstGeom prst="rect">
            <a:avLst/>
          </a:prstGeom>
          <a:noFill/>
          <a:ln>
            <a:noFill/>
          </a:ln>
        </p:spPr>
        <p:txBody>
          <a:bodyPr anchorCtr="0" anchor="t" bIns="91425" lIns="91425" spcFirstLastPara="1" rIns="91425" wrap="square" tIns="91425">
            <a:spAutoFit/>
          </a:bodyPr>
          <a:lstStyle/>
          <a:p>
            <a:pPr indent="-317500" lvl="0" marL="457200" rtl="0" algn="l">
              <a:lnSpc>
                <a:spcPct val="100000"/>
              </a:lnSpc>
              <a:spcBef>
                <a:spcPts val="600"/>
              </a:spcBef>
              <a:spcAft>
                <a:spcPts val="0"/>
              </a:spcAft>
              <a:buClr>
                <a:schemeClr val="dk1"/>
              </a:buClr>
              <a:buSzPts val="1400"/>
              <a:buFont typeface="ABeeZee"/>
              <a:buChar char="-"/>
            </a:pPr>
            <a:r>
              <a:rPr lang="en">
                <a:solidFill>
                  <a:schemeClr val="dk1"/>
                </a:solidFill>
                <a:latin typeface="ABeeZee"/>
                <a:ea typeface="ABeeZee"/>
                <a:cs typeface="ABeeZee"/>
                <a:sym typeface="ABeeZee"/>
              </a:rPr>
              <a:t>Online surveys			</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Social media outreach</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Connections to local groups</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1000"/>
              </a:spcAft>
              <a:buClr>
                <a:schemeClr val="dk1"/>
              </a:buClr>
              <a:buSzPts val="1400"/>
              <a:buFont typeface="ABeeZee"/>
              <a:buChar char="-"/>
            </a:pPr>
            <a:r>
              <a:rPr lang="en">
                <a:solidFill>
                  <a:schemeClr val="dk1"/>
                </a:solidFill>
                <a:latin typeface="ABeeZee"/>
                <a:ea typeface="ABeeZee"/>
                <a:cs typeface="ABeeZee"/>
                <a:sym typeface="ABeeZee"/>
              </a:rPr>
              <a:t>Online listening events</a:t>
            </a:r>
            <a:endParaRPr>
              <a:solidFill>
                <a:schemeClr val="dk1"/>
              </a:solidFill>
              <a:latin typeface="ABeeZee"/>
              <a:ea typeface="ABeeZee"/>
              <a:cs typeface="ABeeZee"/>
              <a:sym typeface="ABeeZee"/>
            </a:endParaRPr>
          </a:p>
        </p:txBody>
      </p:sp>
      <p:sp>
        <p:nvSpPr>
          <p:cNvPr id="93" name="Google Shape;93;p17"/>
          <p:cNvSpPr txBox="1"/>
          <p:nvPr/>
        </p:nvSpPr>
        <p:spPr>
          <a:xfrm>
            <a:off x="4506425" y="1219525"/>
            <a:ext cx="4297500" cy="14316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600"/>
              </a:spcBef>
              <a:spcAft>
                <a:spcPts val="0"/>
              </a:spcAft>
              <a:buNone/>
            </a:pPr>
            <a:r>
              <a:rPr lang="en">
                <a:solidFill>
                  <a:schemeClr val="dk1"/>
                </a:solidFill>
                <a:latin typeface="ABeeZee"/>
                <a:ea typeface="ABeeZee"/>
                <a:cs typeface="ABeeZee"/>
                <a:sym typeface="ABeeZee"/>
              </a:rPr>
              <a:t>We would like to develop:</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Walk the Patch		</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Closed Facebook group</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1000"/>
              </a:spcAft>
              <a:buClr>
                <a:schemeClr val="dk1"/>
              </a:buClr>
              <a:buSzPts val="1400"/>
              <a:buFont typeface="ABeeZee"/>
              <a:buChar char="-"/>
            </a:pPr>
            <a:r>
              <a:rPr lang="en">
                <a:solidFill>
                  <a:schemeClr val="dk1"/>
                </a:solidFill>
                <a:latin typeface="ABeeZee"/>
                <a:ea typeface="ABeeZee"/>
                <a:cs typeface="ABeeZee"/>
                <a:sym typeface="ABeeZee"/>
              </a:rPr>
              <a:t>Links with existing community groups</a:t>
            </a:r>
            <a:endParaRPr>
              <a:solidFill>
                <a:schemeClr val="dk1"/>
              </a:solidFill>
              <a:latin typeface="ABeeZee"/>
              <a:ea typeface="ABeeZee"/>
              <a:cs typeface="ABeeZee"/>
              <a:sym typeface="ABeeZee"/>
            </a:endParaRPr>
          </a:p>
        </p:txBody>
      </p:sp>
      <p:sp>
        <p:nvSpPr>
          <p:cNvPr id="94" name="Google Shape;94;p17"/>
          <p:cNvSpPr txBox="1"/>
          <p:nvPr/>
        </p:nvSpPr>
        <p:spPr>
          <a:xfrm>
            <a:off x="437825" y="2927375"/>
            <a:ext cx="83661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200" u="sng">
                <a:solidFill>
                  <a:schemeClr val="dk1"/>
                </a:solidFill>
                <a:latin typeface="Calibri"/>
                <a:ea typeface="Calibri"/>
                <a:cs typeface="Calibri"/>
                <a:sym typeface="Calibri"/>
              </a:rPr>
              <a:t>What do we do with the feedback?</a:t>
            </a:r>
            <a:endParaRPr sz="2200" u="sng">
              <a:latin typeface="ABeeZee"/>
              <a:ea typeface="ABeeZee"/>
              <a:cs typeface="ABeeZee"/>
              <a:sym typeface="ABeeZee"/>
            </a:endParaRPr>
          </a:p>
        </p:txBody>
      </p:sp>
      <p:sp>
        <p:nvSpPr>
          <p:cNvPr id="95" name="Google Shape;95;p17"/>
          <p:cNvSpPr txBox="1"/>
          <p:nvPr/>
        </p:nvSpPr>
        <p:spPr>
          <a:xfrm>
            <a:off x="208925" y="3528325"/>
            <a:ext cx="8644800" cy="959400"/>
          </a:xfrm>
          <a:prstGeom prst="rect">
            <a:avLst/>
          </a:prstGeom>
          <a:noFill/>
          <a:ln>
            <a:noFill/>
          </a:ln>
        </p:spPr>
        <p:txBody>
          <a:bodyPr anchorCtr="0" anchor="t" bIns="91425" lIns="91425" spcFirstLastPara="1" rIns="91425" wrap="square" tIns="91425">
            <a:spAutoFit/>
          </a:bodyPr>
          <a:lstStyle/>
          <a:p>
            <a:pPr indent="-317500" lvl="0" marL="457200" rtl="0" algn="l">
              <a:lnSpc>
                <a:spcPct val="100000"/>
              </a:lnSpc>
              <a:spcBef>
                <a:spcPts val="600"/>
              </a:spcBef>
              <a:spcAft>
                <a:spcPts val="0"/>
              </a:spcAft>
              <a:buClr>
                <a:schemeClr val="dk1"/>
              </a:buClr>
              <a:buSzPts val="1400"/>
              <a:buFont typeface="ABeeZee"/>
              <a:buChar char="-"/>
            </a:pPr>
            <a:r>
              <a:rPr lang="en">
                <a:solidFill>
                  <a:schemeClr val="dk1"/>
                </a:solidFill>
                <a:latin typeface="ABeeZee"/>
                <a:ea typeface="ABeeZee"/>
                <a:cs typeface="ABeeZee"/>
                <a:sym typeface="ABeeZee"/>
              </a:rPr>
              <a:t>Feedback themes from our survey and listening events to the maternity leadership</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1000"/>
              </a:spcAft>
              <a:buClr>
                <a:schemeClr val="dk1"/>
              </a:buClr>
              <a:buSzPts val="1400"/>
              <a:buFont typeface="ABeeZee"/>
              <a:buChar char="-"/>
            </a:pPr>
            <a:r>
              <a:rPr lang="en">
                <a:solidFill>
                  <a:schemeClr val="dk1"/>
                </a:solidFill>
                <a:latin typeface="ABeeZee"/>
                <a:ea typeface="ABeeZee"/>
                <a:cs typeface="ABeeZee"/>
                <a:sym typeface="ABeeZee"/>
              </a:rPr>
              <a:t>Contribute to working groups to share a service user perspective on specific topics e.g. the website or patient information leaflets.</a:t>
            </a:r>
            <a:endParaRPr>
              <a:solidFill>
                <a:schemeClr val="dk1"/>
              </a:solidFill>
              <a:latin typeface="ABeeZee"/>
              <a:ea typeface="ABeeZee"/>
              <a:cs typeface="ABeeZee"/>
              <a:sym typeface="ABeeZe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18"/>
          <p:cNvPicPr preferRelativeResize="0"/>
          <p:nvPr/>
        </p:nvPicPr>
        <p:blipFill rotWithShape="1">
          <a:blip r:embed="rId3">
            <a:alphaModFix/>
          </a:blip>
          <a:srcRect b="0" l="0" r="0" t="0"/>
          <a:stretch/>
        </p:blipFill>
        <p:spPr>
          <a:xfrm>
            <a:off x="8003220" y="4466443"/>
            <a:ext cx="1046365" cy="597273"/>
          </a:xfrm>
          <a:prstGeom prst="rect">
            <a:avLst/>
          </a:prstGeom>
          <a:noFill/>
          <a:ln>
            <a:noFill/>
          </a:ln>
        </p:spPr>
      </p:pic>
      <p:pic>
        <p:nvPicPr>
          <p:cNvPr id="101" name="Google Shape;101;p18"/>
          <p:cNvPicPr preferRelativeResize="0"/>
          <p:nvPr/>
        </p:nvPicPr>
        <p:blipFill>
          <a:blip r:embed="rId4">
            <a:alphaModFix/>
          </a:blip>
          <a:stretch>
            <a:fillRect/>
          </a:stretch>
        </p:blipFill>
        <p:spPr>
          <a:xfrm>
            <a:off x="208923" y="209163"/>
            <a:ext cx="2229924" cy="544475"/>
          </a:xfrm>
          <a:prstGeom prst="rect">
            <a:avLst/>
          </a:prstGeom>
          <a:noFill/>
          <a:ln>
            <a:noFill/>
          </a:ln>
        </p:spPr>
      </p:pic>
      <p:sp>
        <p:nvSpPr>
          <p:cNvPr id="102" name="Google Shape;102;p18"/>
          <p:cNvSpPr txBox="1"/>
          <p:nvPr/>
        </p:nvSpPr>
        <p:spPr>
          <a:xfrm>
            <a:off x="2438850" y="204350"/>
            <a:ext cx="64149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400" u="sng">
                <a:latin typeface="ABeeZee"/>
                <a:ea typeface="ABeeZee"/>
                <a:cs typeface="ABeeZee"/>
                <a:sym typeface="ABeeZee"/>
              </a:rPr>
              <a:t>Key Work and Projects</a:t>
            </a:r>
            <a:endParaRPr sz="2400" u="sng">
              <a:latin typeface="ABeeZee"/>
              <a:ea typeface="ABeeZee"/>
              <a:cs typeface="ABeeZee"/>
              <a:sym typeface="ABeeZee"/>
            </a:endParaRPr>
          </a:p>
        </p:txBody>
      </p:sp>
      <p:sp>
        <p:nvSpPr>
          <p:cNvPr id="103" name="Google Shape;103;p18"/>
          <p:cNvSpPr txBox="1"/>
          <p:nvPr/>
        </p:nvSpPr>
        <p:spPr>
          <a:xfrm>
            <a:off x="208925" y="836125"/>
            <a:ext cx="8644800" cy="3324600"/>
          </a:xfrm>
          <a:prstGeom prst="rect">
            <a:avLst/>
          </a:prstGeom>
          <a:noFill/>
          <a:ln>
            <a:noFill/>
          </a:ln>
        </p:spPr>
        <p:txBody>
          <a:bodyPr anchorCtr="0" anchor="t" bIns="91425" lIns="91425" spcFirstLastPara="1" rIns="91425" wrap="square" tIns="91425">
            <a:spAutoFit/>
          </a:bodyPr>
          <a:lstStyle/>
          <a:p>
            <a:pPr indent="-317500" lvl="0" marL="457200" rtl="0" algn="l">
              <a:lnSpc>
                <a:spcPct val="100000"/>
              </a:lnSpc>
              <a:spcBef>
                <a:spcPts val="600"/>
              </a:spcBef>
              <a:spcAft>
                <a:spcPts val="0"/>
              </a:spcAft>
              <a:buClr>
                <a:schemeClr val="dk1"/>
              </a:buClr>
              <a:buSzPts val="1400"/>
              <a:buFont typeface="ABeeZee"/>
              <a:buChar char="-"/>
            </a:pPr>
            <a:r>
              <a:rPr lang="en">
                <a:solidFill>
                  <a:schemeClr val="dk1"/>
                </a:solidFill>
                <a:latin typeface="ABeeZee"/>
                <a:ea typeface="ABeeZee"/>
                <a:cs typeface="ABeeZee"/>
                <a:sym typeface="ABeeZee"/>
              </a:rPr>
              <a:t>Improving the </a:t>
            </a:r>
            <a:r>
              <a:rPr b="1" lang="en">
                <a:solidFill>
                  <a:schemeClr val="dk1"/>
                </a:solidFill>
                <a:latin typeface="ABeeZee"/>
                <a:ea typeface="ABeeZee"/>
                <a:cs typeface="ABeeZee"/>
                <a:sym typeface="ABeeZee"/>
              </a:rPr>
              <a:t>NNUH maternity website</a:t>
            </a:r>
            <a:endParaRPr b="1">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Improving the </a:t>
            </a:r>
            <a:r>
              <a:rPr b="1" lang="en">
                <a:solidFill>
                  <a:schemeClr val="dk1"/>
                </a:solidFill>
                <a:latin typeface="ABeeZee"/>
                <a:ea typeface="ABeeZee"/>
                <a:cs typeface="ABeeZee"/>
                <a:sym typeface="ABeeZee"/>
              </a:rPr>
              <a:t>informed decision</a:t>
            </a:r>
            <a:r>
              <a:rPr lang="en">
                <a:solidFill>
                  <a:schemeClr val="dk1"/>
                </a:solidFill>
                <a:latin typeface="ABeeZee"/>
                <a:ea typeface="ABeeZee"/>
                <a:cs typeface="ABeeZee"/>
                <a:sym typeface="ABeeZee"/>
              </a:rPr>
              <a:t> making process by improving how information is shared and how service users are empowered to ask questions and have them answered in ways that are accessible to them. </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Improve </a:t>
            </a:r>
            <a:r>
              <a:rPr b="1" lang="en">
                <a:solidFill>
                  <a:schemeClr val="dk1"/>
                </a:solidFill>
                <a:latin typeface="ABeeZee"/>
                <a:ea typeface="ABeeZee"/>
                <a:cs typeface="ABeeZee"/>
                <a:sym typeface="ABeeZee"/>
              </a:rPr>
              <a:t>patient information leaflets</a:t>
            </a:r>
            <a:endParaRPr>
              <a:solidFill>
                <a:schemeClr val="dk1"/>
              </a:solidFill>
              <a:latin typeface="ABeeZee"/>
              <a:ea typeface="ABeeZee"/>
              <a:cs typeface="ABeeZee"/>
              <a:sym typeface="ABeeZee"/>
            </a:endParaRPr>
          </a:p>
          <a:p>
            <a:pPr indent="-317500" lvl="0" marL="457200" rtl="0" algn="l">
              <a:lnSpc>
                <a:spcPct val="100000"/>
              </a:lnSpc>
              <a:spcBef>
                <a:spcPts val="1000"/>
              </a:spcBef>
              <a:spcAft>
                <a:spcPts val="0"/>
              </a:spcAft>
              <a:buClr>
                <a:schemeClr val="dk1"/>
              </a:buClr>
              <a:buSzPts val="1400"/>
              <a:buFont typeface="ABeeZee"/>
              <a:buChar char="-"/>
            </a:pPr>
            <a:r>
              <a:rPr b="1" lang="en">
                <a:solidFill>
                  <a:schemeClr val="dk1"/>
                </a:solidFill>
                <a:latin typeface="ABeeZee"/>
                <a:ea typeface="ABeeZee"/>
                <a:cs typeface="ABeeZee"/>
                <a:sym typeface="ABeeZee"/>
              </a:rPr>
              <a:t>Develop outreach</a:t>
            </a:r>
            <a:r>
              <a:rPr lang="en">
                <a:solidFill>
                  <a:schemeClr val="dk1"/>
                </a:solidFill>
                <a:latin typeface="ABeeZee"/>
                <a:ea typeface="ABeeZee"/>
                <a:cs typeface="ABeeZee"/>
                <a:sym typeface="ABeeZee"/>
              </a:rPr>
              <a:t> to hear from more people - not just relying on social media</a:t>
            </a:r>
            <a:endParaRPr>
              <a:solidFill>
                <a:schemeClr val="dk1"/>
              </a:solidFill>
              <a:latin typeface="ABeeZee"/>
              <a:ea typeface="ABeeZee"/>
              <a:cs typeface="ABeeZee"/>
              <a:sym typeface="ABeeZee"/>
            </a:endParaRPr>
          </a:p>
          <a:p>
            <a:pPr indent="0" lvl="0" marL="0" rtl="0" algn="l">
              <a:spcBef>
                <a:spcPts val="1000"/>
              </a:spcBef>
              <a:spcAft>
                <a:spcPts val="0"/>
              </a:spcAft>
              <a:buNone/>
            </a:pPr>
            <a:r>
              <a:rPr lang="en">
                <a:solidFill>
                  <a:schemeClr val="dk1"/>
                </a:solidFill>
                <a:latin typeface="ABeeZee"/>
                <a:ea typeface="ABeeZee"/>
                <a:cs typeface="ABeeZee"/>
                <a:sym typeface="ABeeZee"/>
              </a:rPr>
              <a:t>We need to working on reaching out to families who don’t usually get the opportunity to be heard:</a:t>
            </a:r>
            <a:endParaRPr>
              <a:solidFill>
                <a:schemeClr val="dk1"/>
              </a:solidFill>
              <a:latin typeface="ABeeZee"/>
              <a:ea typeface="ABeeZee"/>
              <a:cs typeface="ABeeZee"/>
              <a:sym typeface="ABeeZee"/>
            </a:endParaRPr>
          </a:p>
          <a:p>
            <a:pPr indent="-317500" lvl="0" marL="457200" rtl="0" algn="l">
              <a:spcBef>
                <a:spcPts val="1000"/>
              </a:spcBef>
              <a:spcAft>
                <a:spcPts val="0"/>
              </a:spcAft>
              <a:buClr>
                <a:schemeClr val="dk1"/>
              </a:buClr>
              <a:buSzPts val="1400"/>
              <a:buFont typeface="ABeeZee"/>
              <a:buChar char="-"/>
            </a:pPr>
            <a:r>
              <a:rPr lang="en">
                <a:solidFill>
                  <a:schemeClr val="dk1"/>
                </a:solidFill>
                <a:latin typeface="ABeeZee"/>
                <a:ea typeface="ABeeZee"/>
                <a:cs typeface="ABeeZee"/>
                <a:sym typeface="ABeeZee"/>
              </a:rPr>
              <a:t>Ethnic Minority groups</a:t>
            </a:r>
            <a:endParaRPr>
              <a:solidFill>
                <a:schemeClr val="dk1"/>
              </a:solidFill>
              <a:latin typeface="ABeeZee"/>
              <a:ea typeface="ABeeZee"/>
              <a:cs typeface="ABeeZee"/>
              <a:sym typeface="ABeeZee"/>
            </a:endParaRPr>
          </a:p>
          <a:p>
            <a:pPr indent="-317500" lvl="0" marL="457200" rtl="0" algn="l">
              <a:spcBef>
                <a:spcPts val="0"/>
              </a:spcBef>
              <a:spcAft>
                <a:spcPts val="0"/>
              </a:spcAft>
              <a:buClr>
                <a:schemeClr val="dk1"/>
              </a:buClr>
              <a:buSzPts val="1400"/>
              <a:buFont typeface="ABeeZee"/>
              <a:buChar char="-"/>
            </a:pPr>
            <a:r>
              <a:rPr lang="en">
                <a:solidFill>
                  <a:schemeClr val="dk1"/>
                </a:solidFill>
                <a:latin typeface="ABeeZee"/>
                <a:ea typeface="ABeeZee"/>
                <a:cs typeface="ABeeZee"/>
                <a:sym typeface="ABeeZee"/>
              </a:rPr>
              <a:t>Those living in areas of high deprivation</a:t>
            </a:r>
            <a:endParaRPr>
              <a:solidFill>
                <a:schemeClr val="dk1"/>
              </a:solidFill>
              <a:latin typeface="ABeeZee"/>
              <a:ea typeface="ABeeZee"/>
              <a:cs typeface="ABeeZee"/>
              <a:sym typeface="ABeeZee"/>
            </a:endParaRPr>
          </a:p>
          <a:p>
            <a:pPr indent="-317500" lvl="0" marL="457200" rtl="0" algn="l">
              <a:spcBef>
                <a:spcPts val="0"/>
              </a:spcBef>
              <a:spcAft>
                <a:spcPts val="0"/>
              </a:spcAft>
              <a:buClr>
                <a:schemeClr val="dk1"/>
              </a:buClr>
              <a:buSzPts val="1400"/>
              <a:buFont typeface="ABeeZee"/>
              <a:buChar char="-"/>
            </a:pPr>
            <a:r>
              <a:rPr lang="en">
                <a:solidFill>
                  <a:schemeClr val="dk1"/>
                </a:solidFill>
                <a:latin typeface="ABeeZee"/>
                <a:ea typeface="ABeeZee"/>
                <a:cs typeface="ABeeZee"/>
                <a:sym typeface="ABeeZee"/>
              </a:rPr>
              <a:t>Other vulnerable groups (for example young mums, those living with disabilities)</a:t>
            </a:r>
            <a:endParaRPr>
              <a:solidFill>
                <a:schemeClr val="dk1"/>
              </a:solidFill>
              <a:latin typeface="ABeeZee"/>
              <a:ea typeface="ABeeZee"/>
              <a:cs typeface="ABeeZee"/>
              <a:sym typeface="ABeeZee"/>
            </a:endParaRPr>
          </a:p>
          <a:p>
            <a:pPr indent="0" lvl="0" marL="0" rtl="0" algn="l">
              <a:lnSpc>
                <a:spcPct val="100000"/>
              </a:lnSpc>
              <a:spcBef>
                <a:spcPts val="1000"/>
              </a:spcBef>
              <a:spcAft>
                <a:spcPts val="1000"/>
              </a:spcAft>
              <a:buNone/>
            </a:pPr>
            <a:r>
              <a:t/>
            </a:r>
            <a:endParaRPr>
              <a:solidFill>
                <a:schemeClr val="dk1"/>
              </a:solidFill>
              <a:latin typeface="ABeeZee"/>
              <a:ea typeface="ABeeZee"/>
              <a:cs typeface="ABeeZee"/>
              <a:sym typeface="ABeeZe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19"/>
          <p:cNvPicPr preferRelativeResize="0"/>
          <p:nvPr/>
        </p:nvPicPr>
        <p:blipFill>
          <a:blip r:embed="rId3">
            <a:alphaModFix/>
          </a:blip>
          <a:stretch>
            <a:fillRect/>
          </a:stretch>
        </p:blipFill>
        <p:spPr>
          <a:xfrm>
            <a:off x="1357388" y="1786863"/>
            <a:ext cx="6429200" cy="15697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