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26"/>
  </p:notesMasterIdLst>
  <p:sldIdLst>
    <p:sldId id="317" r:id="rId2"/>
    <p:sldId id="311" r:id="rId3"/>
    <p:sldId id="308" r:id="rId4"/>
    <p:sldId id="327" r:id="rId5"/>
    <p:sldId id="340" r:id="rId6"/>
    <p:sldId id="342" r:id="rId7"/>
    <p:sldId id="337" r:id="rId8"/>
    <p:sldId id="347" r:id="rId9"/>
    <p:sldId id="1565" r:id="rId10"/>
    <p:sldId id="346" r:id="rId11"/>
    <p:sldId id="344" r:id="rId12"/>
    <p:sldId id="1431" r:id="rId13"/>
    <p:sldId id="1428" r:id="rId14"/>
    <p:sldId id="1432" r:id="rId15"/>
    <p:sldId id="345" r:id="rId16"/>
    <p:sldId id="1563" r:id="rId17"/>
    <p:sldId id="1562" r:id="rId18"/>
    <p:sldId id="338" r:id="rId19"/>
    <p:sldId id="319" r:id="rId20"/>
    <p:sldId id="1414" r:id="rId21"/>
    <p:sldId id="1416" r:id="rId22"/>
    <p:sldId id="1567" r:id="rId23"/>
    <p:sldId id="1568" r:id="rId24"/>
    <p:sldId id="1566" r:id="rId2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A5A"/>
    <a:srgbClr val="F26631"/>
    <a:srgbClr val="9B1E5C"/>
    <a:srgbClr val="009290"/>
    <a:srgbClr val="98BF0E"/>
    <a:srgbClr val="A0CE67"/>
    <a:srgbClr val="97BF0B"/>
    <a:srgbClr val="97BF0D"/>
    <a:srgbClr val="457A1C"/>
    <a:srgbClr val="56B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660"/>
  </p:normalViewPr>
  <p:slideViewPr>
    <p:cSldViewPr snapToGrid="0">
      <p:cViewPr varScale="1">
        <p:scale>
          <a:sx n="72" d="100"/>
          <a:sy n="72" d="100"/>
        </p:scale>
        <p:origin x="834" y="66"/>
      </p:cViewPr>
      <p:guideLst/>
    </p:cSldViewPr>
  </p:slideViewPr>
  <p:notesTextViewPr>
    <p:cViewPr>
      <p:scale>
        <a:sx n="1" d="1"/>
        <a:sy n="1" d="1"/>
      </p:scale>
      <p:origin x="0" y="0"/>
    </p:cViewPr>
  </p:notesTextViewPr>
  <p:sorterViewPr>
    <p:cViewPr varScale="1">
      <p:scale>
        <a:sx n="1" d="1"/>
        <a:sy n="1" d="1"/>
      </p:scale>
      <p:origin x="0" y="-24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6866" y="0"/>
            <a:ext cx="2890665" cy="498008"/>
          </a:xfrm>
          <a:prstGeom prst="rect">
            <a:avLst/>
          </a:prstGeom>
        </p:spPr>
        <p:txBody>
          <a:bodyPr vert="horz" lIns="91440" tIns="45720" rIns="91440" bIns="45720" rtlCol="0"/>
          <a:lstStyle>
            <a:lvl1pPr algn="r">
              <a:defRPr sz="1200"/>
            </a:lvl1pPr>
          </a:lstStyle>
          <a:p>
            <a:fld id="{84331C91-0512-4943-AD63-0B84BA901A82}" type="datetimeFigureOut">
              <a:rPr lang="en-GB" smtClean="0"/>
              <a:t>16/03/2021</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598" y="4777365"/>
            <a:ext cx="5335893" cy="39090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630"/>
            <a:ext cx="2890665" cy="4980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428630"/>
            <a:ext cx="2890665" cy="498008"/>
          </a:xfrm>
          <a:prstGeom prst="rect">
            <a:avLst/>
          </a:prstGeom>
        </p:spPr>
        <p:txBody>
          <a:bodyPr vert="horz" lIns="91440" tIns="45720" rIns="91440" bIns="45720" rtlCol="0" anchor="b"/>
          <a:lstStyle>
            <a:lvl1pPr algn="r">
              <a:defRPr sz="1200"/>
            </a:lvl1pPr>
          </a:lstStyle>
          <a:p>
            <a:fld id="{8610194C-BCE9-47EE-A1FC-A411D134C74E}" type="slidenum">
              <a:rPr lang="en-GB" smtClean="0"/>
              <a:t>‹#›</a:t>
            </a:fld>
            <a:endParaRPr lang="en-GB"/>
          </a:p>
        </p:txBody>
      </p:sp>
    </p:spTree>
    <p:extLst>
      <p:ext uri="{BB962C8B-B14F-4D97-AF65-F5344CB8AC3E}">
        <p14:creationId xmlns:p14="http://schemas.microsoft.com/office/powerpoint/2010/main" val="316736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rPr>
              <a:t>De escalation is simply the task of being aware of the experiences and feelings of the individual in order to intervene to either change the experience or change the feelings generated by the experience.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top line shows a service user peaking into crisis twice within a timescale.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lower line represents exactly the same increases and decreases in anxiety but by how simply lowering the starting anxiety or by lowering anxiety at any presented opportunity we can avoid the peaks into crisis. </a:t>
            </a:r>
          </a:p>
          <a:p>
            <a:endParaRPr lang="en-GB" dirty="0"/>
          </a:p>
        </p:txBody>
      </p:sp>
      <p:sp>
        <p:nvSpPr>
          <p:cNvPr id="4" name="Slide Number Placeholder 3"/>
          <p:cNvSpPr>
            <a:spLocks noGrp="1"/>
          </p:cNvSpPr>
          <p:nvPr>
            <p:ph type="sldNum" sz="quarter" idx="5"/>
          </p:nvPr>
        </p:nvSpPr>
        <p:spPr/>
        <p:txBody>
          <a:bodyPr/>
          <a:lstStyle/>
          <a:p>
            <a:fld id="{8610194C-BCE9-47EE-A1FC-A411D134C74E}" type="slidenum">
              <a:rPr lang="en-GB" smtClean="0"/>
              <a:t>12</a:t>
            </a:fld>
            <a:endParaRPr lang="en-GB"/>
          </a:p>
        </p:txBody>
      </p:sp>
    </p:spTree>
    <p:extLst>
      <p:ext uri="{BB962C8B-B14F-4D97-AF65-F5344CB8AC3E}">
        <p14:creationId xmlns:p14="http://schemas.microsoft.com/office/powerpoint/2010/main" val="37654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OK grid is extremely versatile. Use it to record the ‘general behaviour’ of a class, group. The ‘not very OK’  names are the ones to focus on. You can take one or two of these and then use the OK grid to track their behaviour across a period of time (a single lesson/activity to a day, a week, you decide). Note the very OK behaviours, what are they and the context and the same across each quadrant. This gives a good indication of successes and can help set the scene for a positive conversation re behaviours, form part of the analysis and planning process etc.</a:t>
            </a:r>
          </a:p>
        </p:txBody>
      </p:sp>
      <p:sp>
        <p:nvSpPr>
          <p:cNvPr id="4" name="Slide Number Placeholder 3"/>
          <p:cNvSpPr>
            <a:spLocks noGrp="1"/>
          </p:cNvSpPr>
          <p:nvPr>
            <p:ph type="sldNum" sz="quarter" idx="5"/>
          </p:nvPr>
        </p:nvSpPr>
        <p:spPr/>
        <p:txBody>
          <a:bodyPr/>
          <a:lstStyle/>
          <a:p>
            <a:fld id="{8610194C-BCE9-47EE-A1FC-A411D134C74E}" type="slidenum">
              <a:rPr lang="en-GB" smtClean="0"/>
              <a:t>13</a:t>
            </a:fld>
            <a:endParaRPr lang="en-GB"/>
          </a:p>
        </p:txBody>
      </p:sp>
    </p:spTree>
    <p:extLst>
      <p:ext uri="{BB962C8B-B14F-4D97-AF65-F5344CB8AC3E}">
        <p14:creationId xmlns:p14="http://schemas.microsoft.com/office/powerpoint/2010/main" val="218484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256528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6706063" y="1748054"/>
            <a:ext cx="4333412" cy="4375160"/>
          </a:xfrm>
          <a:prstGeom prst="ellipse">
            <a:avLst/>
          </a:prstGeom>
        </p:spPr>
        <p:txBody>
          <a:bodyPr/>
          <a:lstStyle/>
          <a:p>
            <a:endParaRPr lang="en-US"/>
          </a:p>
        </p:txBody>
      </p:sp>
      <p:sp>
        <p:nvSpPr>
          <p:cNvPr id="3" name="Picture Placeholder 7">
            <a:extLst>
              <a:ext uri="{FF2B5EF4-FFF2-40B4-BE49-F238E27FC236}">
                <a16:creationId xmlns:a16="http://schemas.microsoft.com/office/drawing/2014/main" id="{AC57CF50-0DA1-42D9-BFB0-029025BFEC21}"/>
              </a:ext>
            </a:extLst>
          </p:cNvPr>
          <p:cNvSpPr>
            <a:spLocks noGrp="1"/>
          </p:cNvSpPr>
          <p:nvPr>
            <p:ph type="pic" sz="quarter" idx="11"/>
          </p:nvPr>
        </p:nvSpPr>
        <p:spPr>
          <a:xfrm>
            <a:off x="1152525" y="368300"/>
            <a:ext cx="4943475" cy="4991100"/>
          </a:xfrm>
          <a:prstGeom prst="ellipse">
            <a:avLst/>
          </a:prstGeom>
        </p:spPr>
        <p:txBody>
          <a:bodyPr/>
          <a:lstStyle/>
          <a:p>
            <a:endParaRPr lang="en-US"/>
          </a:p>
        </p:txBody>
      </p:sp>
    </p:spTree>
    <p:extLst>
      <p:ext uri="{BB962C8B-B14F-4D97-AF65-F5344CB8AC3E}">
        <p14:creationId xmlns:p14="http://schemas.microsoft.com/office/powerpoint/2010/main" val="323544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1428668" y="441768"/>
            <a:ext cx="3334920" cy="3367049"/>
          </a:xfrm>
          <a:prstGeom prst="ellipse">
            <a:avLst/>
          </a:prstGeom>
        </p:spPr>
        <p:txBody>
          <a:bodyPr/>
          <a:lstStyle/>
          <a:p>
            <a:endParaRPr lang="en-US"/>
          </a:p>
        </p:txBody>
      </p:sp>
      <p:sp>
        <p:nvSpPr>
          <p:cNvPr id="4" name="Picture Placeholder 7">
            <a:extLst>
              <a:ext uri="{FF2B5EF4-FFF2-40B4-BE49-F238E27FC236}">
                <a16:creationId xmlns:a16="http://schemas.microsoft.com/office/drawing/2014/main" id="{5804D578-9266-4F5D-9509-A610B50F4103}"/>
              </a:ext>
            </a:extLst>
          </p:cNvPr>
          <p:cNvSpPr>
            <a:spLocks noGrp="1"/>
          </p:cNvSpPr>
          <p:nvPr>
            <p:ph type="pic" sz="quarter" idx="11"/>
          </p:nvPr>
        </p:nvSpPr>
        <p:spPr>
          <a:xfrm>
            <a:off x="7868657" y="733505"/>
            <a:ext cx="3334920" cy="3367049"/>
          </a:xfrm>
          <a:prstGeom prst="ellipse">
            <a:avLst/>
          </a:prstGeom>
        </p:spPr>
        <p:txBody>
          <a:bodyPr/>
          <a:lstStyle/>
          <a:p>
            <a:endParaRPr lang="en-US"/>
          </a:p>
        </p:txBody>
      </p:sp>
      <p:sp>
        <p:nvSpPr>
          <p:cNvPr id="5" name="Picture Placeholder 7">
            <a:extLst>
              <a:ext uri="{FF2B5EF4-FFF2-40B4-BE49-F238E27FC236}">
                <a16:creationId xmlns:a16="http://schemas.microsoft.com/office/drawing/2014/main" id="{9EDD0FC9-3506-47BB-82A9-D217F237179D}"/>
              </a:ext>
            </a:extLst>
          </p:cNvPr>
          <p:cNvSpPr>
            <a:spLocks noGrp="1"/>
          </p:cNvSpPr>
          <p:nvPr>
            <p:ph type="pic" sz="quarter" idx="12"/>
          </p:nvPr>
        </p:nvSpPr>
        <p:spPr>
          <a:xfrm>
            <a:off x="4428540" y="3049183"/>
            <a:ext cx="3334920" cy="3367049"/>
          </a:xfrm>
          <a:prstGeom prst="ellipse">
            <a:avLst/>
          </a:prstGeom>
        </p:spPr>
        <p:txBody>
          <a:bodyPr/>
          <a:lstStyle/>
          <a:p>
            <a:endParaRPr lang="en-US"/>
          </a:p>
        </p:txBody>
      </p:sp>
    </p:spTree>
    <p:extLst>
      <p:ext uri="{BB962C8B-B14F-4D97-AF65-F5344CB8AC3E}">
        <p14:creationId xmlns:p14="http://schemas.microsoft.com/office/powerpoint/2010/main" val="40475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03F543CF-ED58-444D-90A7-B4596E14A1B7}"/>
              </a:ext>
            </a:extLst>
          </p:cNvPr>
          <p:cNvSpPr>
            <a:spLocks noGrp="1"/>
          </p:cNvSpPr>
          <p:nvPr>
            <p:ph type="media" sz="quarter" idx="10"/>
          </p:nvPr>
        </p:nvSpPr>
        <p:spPr>
          <a:xfrm>
            <a:off x="836814" y="1309831"/>
            <a:ext cx="7051964" cy="4529628"/>
          </a:xfrm>
          <a:prstGeom prst="rect">
            <a:avLst/>
          </a:prstGeom>
        </p:spPr>
        <p:txBody>
          <a:bodyPr/>
          <a:lstStyle/>
          <a:p>
            <a:endParaRPr lang="en-US"/>
          </a:p>
        </p:txBody>
      </p:sp>
    </p:spTree>
    <p:extLst>
      <p:ext uri="{BB962C8B-B14F-4D97-AF65-F5344CB8AC3E}">
        <p14:creationId xmlns:p14="http://schemas.microsoft.com/office/powerpoint/2010/main" val="379059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50887F12-0621-444A-98BB-AA2C7FAC9A69}"/>
              </a:ext>
            </a:extLst>
          </p:cNvPr>
          <p:cNvSpPr>
            <a:spLocks noGrp="1"/>
          </p:cNvSpPr>
          <p:nvPr>
            <p:ph type="tbl" sz="quarter" idx="10"/>
          </p:nvPr>
        </p:nvSpPr>
        <p:spPr>
          <a:xfrm>
            <a:off x="4432300" y="482600"/>
            <a:ext cx="6921500" cy="5791200"/>
          </a:xfrm>
          <a:prstGeom prst="rect">
            <a:avLst/>
          </a:prstGeom>
        </p:spPr>
        <p:txBody>
          <a:bodyPr/>
          <a:lstStyle/>
          <a:p>
            <a:endParaRPr lang="en-US" dirty="0"/>
          </a:p>
        </p:txBody>
      </p:sp>
    </p:spTree>
    <p:extLst>
      <p:ext uri="{BB962C8B-B14F-4D97-AF65-F5344CB8AC3E}">
        <p14:creationId xmlns:p14="http://schemas.microsoft.com/office/powerpoint/2010/main" val="264559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B20823B-0C37-446C-9E02-755FF2284CCF}"/>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5880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908960"/>
      </p:ext>
    </p:extLst>
  </p:cSld>
  <p:clrMap bg1="lt1" tx1="dk1" bg2="lt2" tx2="dk2" accent1="accent1" accent2="accent2" accent3="accent3" accent4="accent4" accent5="accent5" accent6="accent6" hlink="hlink" folHlink="folHlink"/>
  <p:sldLayoutIdLst>
    <p:sldLayoutId id="2147483698" r:id="rId1"/>
    <p:sldLayoutId id="2147483721" r:id="rId2"/>
    <p:sldLayoutId id="2147483725" r:id="rId3"/>
    <p:sldLayoutId id="2147483722" r:id="rId4"/>
    <p:sldLayoutId id="2147483723" r:id="rId5"/>
    <p:sldLayoutId id="214748372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gres&amp;cd=&amp;cad=rja&amp;uact=8&amp;ved=2ahUKEwjHr-abjvHmAhUADWMBHYSIB8kQjRx6BAgBEAQ&amp;url=https%3A%2F%2Fwww.istockphoto.com%2Fillustrations%2Ftree-roots&amp;psig=AOvVaw04vFFJTX1VDtZSgIuyd9tL&amp;ust=1578473516703386"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BF0D"/>
        </a:solidFill>
        <a:effectLst/>
      </p:bgPr>
    </p:bg>
    <p:spTree>
      <p:nvGrpSpPr>
        <p:cNvPr id="1" name=""/>
        <p:cNvGrpSpPr/>
        <p:nvPr/>
      </p:nvGrpSpPr>
      <p:grpSpPr>
        <a:xfrm>
          <a:off x="0" y="0"/>
          <a:ext cx="0" cy="0"/>
          <a:chOff x="0" y="0"/>
          <a:chExt cx="0" cy="0"/>
        </a:xfrm>
      </p:grpSpPr>
      <p:pic>
        <p:nvPicPr>
          <p:cNvPr id="3" name="Picture Placeholder 2" descr="A picture containing indoor&#10;&#10;Description automatically generated">
            <a:extLst>
              <a:ext uri="{FF2B5EF4-FFF2-40B4-BE49-F238E27FC236}">
                <a16:creationId xmlns:a16="http://schemas.microsoft.com/office/drawing/2014/main" id="{0714BBB8-DC1D-4902-A8ED-75B0B062FDF0}"/>
              </a:ext>
            </a:extLst>
          </p:cNvPr>
          <p:cNvPicPr>
            <a:picLocks noGrp="1" noChangeAspect="1"/>
          </p:cNvPicPr>
          <p:nvPr>
            <p:ph type="pic" sz="quarter" idx="10"/>
          </p:nvPr>
        </p:nvPicPr>
        <p:blipFill>
          <a:blip r:embed="rId2"/>
          <a:srcRect l="16991" r="16991"/>
          <a:stretch>
            <a:fillRect/>
          </a:stretch>
        </p:blipFill>
        <p:spPr>
          <a:xfrm>
            <a:off x="6541810" y="-1619249"/>
            <a:ext cx="6432828" cy="6496050"/>
          </a:xfrm>
          <a:solidFill>
            <a:schemeClr val="bg1"/>
          </a:solidFill>
          <a:effectLst>
            <a:outerShdw dist="368300" dir="5520000" algn="tl" rotWithShape="0">
              <a:prstClr val="black">
                <a:alpha val="14000"/>
              </a:prstClr>
            </a:outerShdw>
          </a:effectLst>
        </p:spPr>
      </p:pic>
      <p:sp>
        <p:nvSpPr>
          <p:cNvPr id="16" name="TextBox 15">
            <a:extLst>
              <a:ext uri="{FF2B5EF4-FFF2-40B4-BE49-F238E27FC236}">
                <a16:creationId xmlns:a16="http://schemas.microsoft.com/office/drawing/2014/main" id="{0269D058-47D1-46E3-ABA4-923651BFC397}"/>
              </a:ext>
            </a:extLst>
          </p:cNvPr>
          <p:cNvSpPr txBox="1"/>
          <p:nvPr/>
        </p:nvSpPr>
        <p:spPr>
          <a:xfrm>
            <a:off x="576700" y="884732"/>
            <a:ext cx="5519300" cy="3139321"/>
          </a:xfrm>
          <a:prstGeom prst="rect">
            <a:avLst/>
          </a:prstGeom>
          <a:noFill/>
        </p:spPr>
        <p:txBody>
          <a:bodyPr wrap="square" rtlCol="0">
            <a:normAutofit/>
          </a:bodyPr>
          <a:lstStyle/>
          <a:p>
            <a:r>
              <a:rPr lang="en-GB" sz="4800" b="1" dirty="0">
                <a:solidFill>
                  <a:schemeClr val="bg1"/>
                </a:solidFill>
                <a:latin typeface="Arial" panose="020B0604020202020204" pitchFamily="34" charset="0"/>
                <a:cs typeface="Arial" panose="020B0604020202020204" pitchFamily="34" charset="0"/>
              </a:rPr>
              <a:t>Communication</a:t>
            </a:r>
          </a:p>
          <a:p>
            <a:r>
              <a:rPr lang="en-GB" sz="4800" b="1" dirty="0">
                <a:solidFill>
                  <a:schemeClr val="bg1"/>
                </a:solidFill>
                <a:latin typeface="Arial" panose="020B0604020202020204" pitchFamily="34" charset="0"/>
                <a:cs typeface="Arial" panose="020B0604020202020204" pitchFamily="34" charset="0"/>
              </a:rPr>
              <a:t>and Behaviour</a:t>
            </a:r>
          </a:p>
          <a:p>
            <a:r>
              <a:rPr lang="en-GB" sz="4800" b="1" dirty="0">
                <a:solidFill>
                  <a:schemeClr val="bg1"/>
                </a:solidFill>
                <a:latin typeface="Arial" panose="020B0604020202020204" pitchFamily="34" charset="0"/>
                <a:cs typeface="Arial" panose="020B0604020202020204" pitchFamily="34" charset="0"/>
              </a:rPr>
              <a:t>in the Early Years</a:t>
            </a:r>
            <a:endParaRPr lang="en-GB" sz="4800" b="1" dirty="0">
              <a:solidFill>
                <a:srgbClr val="00264A"/>
              </a:solidFill>
              <a:latin typeface="Arial" panose="020B0604020202020204" pitchFamily="34" charset="0"/>
              <a:cs typeface="Arial" panose="020B0604020202020204" pitchFamily="34" charset="0"/>
            </a:endParaRPr>
          </a:p>
          <a:p>
            <a:endParaRPr lang="en-US" dirty="0"/>
          </a:p>
        </p:txBody>
      </p:sp>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3"/>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2477681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36783" y="488584"/>
            <a:ext cx="8180988" cy="864318"/>
          </a:xfrm>
          <a:prstGeom prst="rect">
            <a:avLst/>
          </a:prstGeom>
          <a:noFill/>
        </p:spPr>
        <p:txBody>
          <a:bodyPr wrap="square" rtlCol="0">
            <a:normAutofit fontScale="77500" lnSpcReduction="20000"/>
          </a:bodyPr>
          <a:lstStyle/>
          <a:p>
            <a:r>
              <a:rPr lang="en-GB" sz="4000" b="1" dirty="0">
                <a:solidFill>
                  <a:srgbClr val="1E2A5A"/>
                </a:solidFill>
                <a:latin typeface="Arial" panose="020B0604020202020204" pitchFamily="34" charset="0"/>
                <a:cs typeface="Arial" panose="020B0604020202020204" pitchFamily="34" charset="0"/>
              </a:rPr>
              <a:t>Begin to analyse by identifying successes</a:t>
            </a:r>
            <a:endParaRPr lang="en-US"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36783" y="1126654"/>
            <a:ext cx="8488015" cy="6124754"/>
          </a:xfrm>
          <a:prstGeom prst="rect">
            <a:avLst/>
          </a:prstGeom>
        </p:spPr>
        <p:txBody>
          <a:bodyPr wrap="square">
            <a:spAutoFit/>
          </a:bodyPr>
          <a:lstStyle/>
          <a:p>
            <a:r>
              <a:rPr lang="en-US" sz="2400" dirty="0">
                <a:solidFill>
                  <a:schemeClr val="tx1">
                    <a:lumMod val="65000"/>
                    <a:lumOff val="35000"/>
                  </a:schemeClr>
                </a:solidFill>
                <a:latin typeface="Arial" panose="020B0604020202020204" pitchFamily="34" charset="0"/>
                <a:cs typeface="Arial" panose="020B0604020202020204" pitchFamily="34" charset="0"/>
              </a:rPr>
              <a:t>The children who have been identified as still developing the communication skills necessary to meet expected goals, need to be ‘tracked’ to find out when and where they are more successful. </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400" dirty="0">
                <a:solidFill>
                  <a:schemeClr val="tx1">
                    <a:lumMod val="65000"/>
                    <a:lumOff val="35000"/>
                  </a:schemeClr>
                </a:solidFill>
                <a:latin typeface="Arial" panose="020B0604020202020204" pitchFamily="34" charset="0"/>
                <a:cs typeface="Arial" panose="020B0604020202020204" pitchFamily="34" charset="0"/>
              </a:rPr>
              <a:t>This gives an indication of the contexts which support them to communicate more effectively (even just a little bit better).</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400" b="1" dirty="0">
                <a:solidFill>
                  <a:schemeClr val="tx1">
                    <a:lumMod val="65000"/>
                    <a:lumOff val="35000"/>
                  </a:schemeClr>
                </a:solidFill>
                <a:latin typeface="Arial" panose="020B0604020202020204" pitchFamily="34" charset="0"/>
                <a:cs typeface="Arial" panose="020B0604020202020204" pitchFamily="34" charset="0"/>
              </a:rPr>
              <a:t>You can then look to:</a:t>
            </a:r>
          </a:p>
          <a:p>
            <a:pPr marL="342900" indent="-342900">
              <a:buFont typeface="Arial" panose="020B0604020202020204" pitchFamily="34" charset="0"/>
              <a:buChar char="•"/>
            </a:pPr>
            <a:r>
              <a:rPr lang="en-US" sz="2400" dirty="0" err="1">
                <a:solidFill>
                  <a:schemeClr val="tx1">
                    <a:lumMod val="65000"/>
                    <a:lumOff val="35000"/>
                  </a:schemeClr>
                </a:solidFill>
                <a:latin typeface="Arial" panose="020B0604020202020204" pitchFamily="34" charset="0"/>
                <a:cs typeface="Arial" panose="020B0604020202020204" pitchFamily="34" charset="0"/>
              </a:rPr>
              <a:t>Analyse</a:t>
            </a:r>
            <a:r>
              <a:rPr lang="en-US" sz="2400" dirty="0">
                <a:solidFill>
                  <a:schemeClr val="tx1">
                    <a:lumMod val="65000"/>
                    <a:lumOff val="35000"/>
                  </a:schemeClr>
                </a:solidFill>
                <a:latin typeface="Arial" panose="020B0604020202020204" pitchFamily="34" charset="0"/>
                <a:cs typeface="Arial" panose="020B0604020202020204" pitchFamily="34" charset="0"/>
              </a:rPr>
              <a:t> what was happening that supported the child to have success communicating</a:t>
            </a:r>
          </a:p>
          <a:p>
            <a:pPr marL="342900" indent="-3429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Plan to replicate this context to provide communication development opportunities for the child across other aspects of their day</a:t>
            </a:r>
          </a:p>
          <a:p>
            <a:pPr marL="342900" indent="-342900">
              <a:buFont typeface="Arial" panose="020B0604020202020204" pitchFamily="34" charset="0"/>
              <a:buChar char="•"/>
            </a:pPr>
            <a:r>
              <a:rPr lang="en-US" sz="2400" dirty="0" err="1">
                <a:solidFill>
                  <a:schemeClr val="tx1">
                    <a:lumMod val="65000"/>
                    <a:lumOff val="35000"/>
                  </a:schemeClr>
                </a:solidFill>
                <a:latin typeface="Arial" panose="020B0604020202020204" pitchFamily="34" charset="0"/>
                <a:cs typeface="Arial" panose="020B0604020202020204" pitchFamily="34" charset="0"/>
              </a:rPr>
              <a:t>Recognise</a:t>
            </a:r>
            <a:r>
              <a:rPr lang="en-US" sz="2400" dirty="0">
                <a:solidFill>
                  <a:schemeClr val="tx1">
                    <a:lumMod val="65000"/>
                    <a:lumOff val="35000"/>
                  </a:schemeClr>
                </a:solidFill>
                <a:latin typeface="Arial" panose="020B0604020202020204" pitchFamily="34" charset="0"/>
                <a:cs typeface="Arial" panose="020B0604020202020204" pitchFamily="34" charset="0"/>
              </a:rPr>
              <a:t> the successes with the child/peers and use explicit praise to help build a vocabulary of success.</a:t>
            </a:r>
          </a:p>
          <a:p>
            <a:pPr marL="342900" indent="-342900">
              <a:buFont typeface="Arial" panose="020B0604020202020204" pitchFamily="34" charset="0"/>
              <a:buChar char="•"/>
            </a:pP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endParaRPr lang="en-US" sz="1600" dirty="0"/>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17290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9" y="580169"/>
            <a:ext cx="5644304" cy="955014"/>
          </a:xfrm>
          <a:prstGeom prst="rect">
            <a:avLst/>
          </a:prstGeom>
          <a:noFill/>
        </p:spPr>
        <p:txBody>
          <a:bodyPr wrap="square" rtlCol="0">
            <a:normAutofit/>
          </a:bodyPr>
          <a:lstStyle/>
          <a:p>
            <a:r>
              <a:rPr lang="en-US" sz="3600" dirty="0">
                <a:solidFill>
                  <a:srgbClr val="1E2A5A"/>
                </a:solidFill>
                <a:latin typeface="Arial" panose="020B0604020202020204" pitchFamily="34" charset="0"/>
                <a:cs typeface="Arial" panose="020B0604020202020204" pitchFamily="34" charset="0"/>
              </a:rPr>
              <a:t>Looking for patterns</a:t>
            </a:r>
          </a:p>
        </p:txBody>
      </p:sp>
      <p:sp>
        <p:nvSpPr>
          <p:cNvPr id="11" name="Rectangle 10">
            <a:extLst>
              <a:ext uri="{FF2B5EF4-FFF2-40B4-BE49-F238E27FC236}">
                <a16:creationId xmlns:a16="http://schemas.microsoft.com/office/drawing/2014/main" id="{3DA7BECE-966A-4309-874D-6430FACB99D3}"/>
              </a:ext>
            </a:extLst>
          </p:cNvPr>
          <p:cNvSpPr/>
          <p:nvPr/>
        </p:nvSpPr>
        <p:spPr>
          <a:xfrm>
            <a:off x="638022" y="1326709"/>
            <a:ext cx="8488015" cy="5355312"/>
          </a:xfrm>
          <a:prstGeom prst="rect">
            <a:avLst/>
          </a:prstGeom>
        </p:spPr>
        <p:txBody>
          <a:bodyPr wrap="square">
            <a:spAutoFit/>
          </a:bodyPr>
          <a:lstStyle/>
          <a:p>
            <a:r>
              <a:rPr lang="en-US" sz="2200" dirty="0">
                <a:solidFill>
                  <a:schemeClr val="tx1">
                    <a:lumMod val="65000"/>
                    <a:lumOff val="35000"/>
                  </a:schemeClr>
                </a:solidFill>
                <a:latin typeface="Arial" panose="020B0604020202020204" pitchFamily="34" charset="0"/>
                <a:cs typeface="Arial" panose="020B0604020202020204" pitchFamily="34" charset="0"/>
              </a:rPr>
              <a:t>It is important to </a:t>
            </a:r>
            <a:r>
              <a:rPr lang="en-US" sz="2200" dirty="0" err="1">
                <a:solidFill>
                  <a:schemeClr val="tx1">
                    <a:lumMod val="65000"/>
                    <a:lumOff val="35000"/>
                  </a:schemeClr>
                </a:solidFill>
                <a:latin typeface="Arial" panose="020B0604020202020204" pitchFamily="34" charset="0"/>
                <a:cs typeface="Arial" panose="020B0604020202020204" pitchFamily="34" charset="0"/>
              </a:rPr>
              <a:t>recognise</a:t>
            </a:r>
            <a:r>
              <a:rPr lang="en-US" sz="2200" dirty="0">
                <a:solidFill>
                  <a:schemeClr val="tx1">
                    <a:lumMod val="65000"/>
                    <a:lumOff val="35000"/>
                  </a:schemeClr>
                </a:solidFill>
                <a:latin typeface="Arial" panose="020B0604020202020204" pitchFamily="34" charset="0"/>
                <a:cs typeface="Arial" panose="020B0604020202020204" pitchFamily="34" charset="0"/>
              </a:rPr>
              <a:t> when the </a:t>
            </a:r>
            <a:r>
              <a:rPr lang="en-US" sz="2200" dirty="0" err="1">
                <a:solidFill>
                  <a:schemeClr val="tx1">
                    <a:lumMod val="65000"/>
                    <a:lumOff val="35000"/>
                  </a:schemeClr>
                </a:solidFill>
                <a:latin typeface="Arial" panose="020B0604020202020204" pitchFamily="34" charset="0"/>
                <a:cs typeface="Arial" panose="020B0604020202020204" pitchFamily="34" charset="0"/>
              </a:rPr>
              <a:t>behaviours</a:t>
            </a:r>
            <a:r>
              <a:rPr lang="en-US" sz="2200" dirty="0">
                <a:solidFill>
                  <a:schemeClr val="tx1">
                    <a:lumMod val="65000"/>
                    <a:lumOff val="35000"/>
                  </a:schemeClr>
                </a:solidFill>
                <a:latin typeface="Arial" panose="020B0604020202020204" pitchFamily="34" charset="0"/>
                <a:cs typeface="Arial" panose="020B0604020202020204" pitchFamily="34" charset="0"/>
              </a:rPr>
              <a:t> which are linked to communication difficulties are happening and when they are not happening.</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dirty="0">
                <a:solidFill>
                  <a:schemeClr val="tx1">
                    <a:lumMod val="65000"/>
                    <a:lumOff val="35000"/>
                  </a:schemeClr>
                </a:solidFill>
                <a:latin typeface="Arial" panose="020B0604020202020204" pitchFamily="34" charset="0"/>
                <a:cs typeface="Arial" panose="020B0604020202020204" pitchFamily="34" charset="0"/>
              </a:rPr>
              <a:t>This analysis paves the way for thinking about the context in which the behavior happens (or doesn’t happen).</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b="1" dirty="0">
                <a:solidFill>
                  <a:schemeClr val="tx1">
                    <a:lumMod val="65000"/>
                    <a:lumOff val="35000"/>
                  </a:schemeClr>
                </a:solidFill>
                <a:latin typeface="Arial" panose="020B0604020202020204" pitchFamily="34" charset="0"/>
                <a:cs typeface="Arial" panose="020B0604020202020204" pitchFamily="34" charset="0"/>
              </a:rPr>
              <a:t>Think:</a:t>
            </a:r>
          </a:p>
          <a:p>
            <a:endParaRPr lang="en-US" sz="800" b="1" dirty="0">
              <a:solidFill>
                <a:schemeClr val="tx1">
                  <a:lumMod val="65000"/>
                  <a:lumOff val="35000"/>
                </a:schemeClr>
              </a:solidFill>
              <a:latin typeface="Arial" panose="020B0604020202020204" pitchFamily="34" charset="0"/>
              <a:cs typeface="Arial" panose="020B0604020202020204" pitchFamily="34" charset="0"/>
            </a:endParaRPr>
          </a:p>
          <a:p>
            <a:r>
              <a:rPr lang="en-US" sz="2200" b="1" dirty="0">
                <a:solidFill>
                  <a:schemeClr val="tx1">
                    <a:lumMod val="65000"/>
                    <a:lumOff val="35000"/>
                  </a:schemeClr>
                </a:solidFill>
                <a:latin typeface="Arial" panose="020B0604020202020204" pitchFamily="34" charset="0"/>
                <a:cs typeface="Arial" panose="020B0604020202020204" pitchFamily="34" charset="0"/>
              </a:rPr>
              <a:t>Can the </a:t>
            </a:r>
            <a:r>
              <a:rPr lang="en-US" sz="2200" b="1" dirty="0" err="1">
                <a:solidFill>
                  <a:schemeClr val="tx1">
                    <a:lumMod val="65000"/>
                    <a:lumOff val="35000"/>
                  </a:schemeClr>
                </a:solidFill>
                <a:latin typeface="Arial" panose="020B0604020202020204" pitchFamily="34" charset="0"/>
                <a:cs typeface="Arial" panose="020B0604020202020204" pitchFamily="34" charset="0"/>
              </a:rPr>
              <a:t>behaviour</a:t>
            </a:r>
            <a:r>
              <a:rPr lang="en-US" sz="2200" b="1" dirty="0">
                <a:solidFill>
                  <a:schemeClr val="tx1">
                    <a:lumMod val="65000"/>
                    <a:lumOff val="35000"/>
                  </a:schemeClr>
                </a:solidFill>
                <a:latin typeface="Arial" panose="020B0604020202020204" pitchFamily="34" charset="0"/>
                <a:cs typeface="Arial" panose="020B0604020202020204" pitchFamily="34" charset="0"/>
              </a:rPr>
              <a:t> be changed/maintained/repeated by changing/replicating the context?</a:t>
            </a:r>
          </a:p>
          <a:p>
            <a:endParaRPr lang="en-US" sz="800" b="1" dirty="0">
              <a:solidFill>
                <a:schemeClr val="tx1">
                  <a:lumMod val="65000"/>
                  <a:lumOff val="35000"/>
                </a:schemeClr>
              </a:solidFill>
              <a:latin typeface="Arial" panose="020B0604020202020204" pitchFamily="34" charset="0"/>
              <a:cs typeface="Arial" panose="020B0604020202020204" pitchFamily="34" charset="0"/>
            </a:endParaRPr>
          </a:p>
          <a:p>
            <a:r>
              <a:rPr lang="en-US" sz="2200" b="1" dirty="0">
                <a:solidFill>
                  <a:schemeClr val="tx1">
                    <a:lumMod val="65000"/>
                    <a:lumOff val="35000"/>
                  </a:schemeClr>
                </a:solidFill>
                <a:latin typeface="Arial" panose="020B0604020202020204" pitchFamily="34" charset="0"/>
                <a:cs typeface="Arial" panose="020B0604020202020204" pitchFamily="34" charset="0"/>
              </a:rPr>
              <a:t>How do I support/teach the child to cope when their communication difficulty leads to the </a:t>
            </a:r>
            <a:r>
              <a:rPr lang="en-US" sz="2200" b="1" dirty="0" err="1">
                <a:solidFill>
                  <a:schemeClr val="tx1">
                    <a:lumMod val="65000"/>
                    <a:lumOff val="35000"/>
                  </a:schemeClr>
                </a:solidFill>
                <a:latin typeface="Arial" panose="020B0604020202020204" pitchFamily="34" charset="0"/>
                <a:cs typeface="Arial" panose="020B0604020202020204" pitchFamily="34" charset="0"/>
              </a:rPr>
              <a:t>behaviours</a:t>
            </a:r>
            <a:r>
              <a:rPr lang="en-US" sz="2200" b="1" dirty="0">
                <a:solidFill>
                  <a:schemeClr val="tx1">
                    <a:lumMod val="65000"/>
                    <a:lumOff val="35000"/>
                  </a:schemeClr>
                </a:solidFill>
                <a:latin typeface="Arial" panose="020B0604020202020204" pitchFamily="34" charset="0"/>
                <a:cs typeface="Arial" panose="020B0604020202020204" pitchFamily="34" charset="0"/>
              </a:rPr>
              <a:t> which are difficult?</a:t>
            </a:r>
          </a:p>
          <a:p>
            <a:endParaRPr lang="en-US" sz="800" b="1" dirty="0">
              <a:solidFill>
                <a:schemeClr val="tx1">
                  <a:lumMod val="65000"/>
                  <a:lumOff val="35000"/>
                </a:schemeClr>
              </a:solidFill>
              <a:latin typeface="Arial" panose="020B0604020202020204" pitchFamily="34" charset="0"/>
              <a:cs typeface="Arial" panose="020B0604020202020204" pitchFamily="34" charset="0"/>
            </a:endParaRPr>
          </a:p>
          <a:p>
            <a:r>
              <a:rPr lang="en-US" sz="2200" b="1" dirty="0">
                <a:solidFill>
                  <a:schemeClr val="tx1">
                    <a:lumMod val="65000"/>
                    <a:lumOff val="35000"/>
                  </a:schemeClr>
                </a:solidFill>
                <a:latin typeface="Arial" panose="020B0604020202020204" pitchFamily="34" charset="0"/>
                <a:cs typeface="Arial" panose="020B0604020202020204" pitchFamily="34" charset="0"/>
              </a:rPr>
              <a:t>How do I let the child know when their communication has been effective and their </a:t>
            </a:r>
            <a:r>
              <a:rPr lang="en-US" sz="2200" b="1" dirty="0" err="1">
                <a:solidFill>
                  <a:schemeClr val="tx1">
                    <a:lumMod val="65000"/>
                    <a:lumOff val="35000"/>
                  </a:schemeClr>
                </a:solidFill>
                <a:latin typeface="Arial" panose="020B0604020202020204" pitchFamily="34" charset="0"/>
                <a:cs typeface="Arial" panose="020B0604020202020204" pitchFamily="34" charset="0"/>
              </a:rPr>
              <a:t>behaviour</a:t>
            </a:r>
            <a:r>
              <a:rPr lang="en-US" sz="2200" b="1" dirty="0">
                <a:solidFill>
                  <a:schemeClr val="tx1">
                    <a:lumMod val="65000"/>
                    <a:lumOff val="35000"/>
                  </a:schemeClr>
                </a:solidFill>
                <a:latin typeface="Arial" panose="020B0604020202020204" pitchFamily="34" charset="0"/>
                <a:cs typeface="Arial" panose="020B0604020202020204" pitchFamily="34" charset="0"/>
              </a:rPr>
              <a:t> has been positive?</a:t>
            </a:r>
          </a:p>
          <a:p>
            <a:endParaRPr lang="en-US" sz="1600" b="1" dirty="0"/>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45624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3"/>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4081460" y="3129595"/>
            <a:ext cx="8488015" cy="1440220"/>
          </a:xfrm>
          <a:prstGeom prst="rect">
            <a:avLst/>
          </a:prstGeom>
          <a:noFill/>
        </p:spPr>
        <p:txBody>
          <a:bodyPr wrap="square" rtlCol="0">
            <a:normAutofit/>
          </a:bodyPr>
          <a:lstStyle/>
          <a:p>
            <a:endParaRPr lang="en-US" sz="4000" b="1" dirty="0">
              <a:solidFill>
                <a:srgbClr val="1E2A5A"/>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3" name="Straight Arrow Connector 2">
            <a:extLst>
              <a:ext uri="{FF2B5EF4-FFF2-40B4-BE49-F238E27FC236}">
                <a16:creationId xmlns:a16="http://schemas.microsoft.com/office/drawing/2014/main" id="{50222300-DB37-4B3B-9336-D60BC2F8AD70}"/>
              </a:ext>
            </a:extLst>
          </p:cNvPr>
          <p:cNvCxnSpPr/>
          <p:nvPr/>
        </p:nvCxnSpPr>
        <p:spPr>
          <a:xfrm flipV="1">
            <a:off x="1106129" y="884903"/>
            <a:ext cx="0" cy="4837471"/>
          </a:xfrm>
          <a:prstGeom prst="straightConnector1">
            <a:avLst/>
          </a:prstGeom>
          <a:ln w="25400">
            <a:solidFill>
              <a:srgbClr val="1E2A5A"/>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0D66FFF-F450-4BDE-B331-C943A867E848}"/>
              </a:ext>
            </a:extLst>
          </p:cNvPr>
          <p:cNvCxnSpPr/>
          <p:nvPr/>
        </p:nvCxnSpPr>
        <p:spPr>
          <a:xfrm>
            <a:off x="1091381" y="5722374"/>
            <a:ext cx="8726890" cy="0"/>
          </a:xfrm>
          <a:prstGeom prst="straightConnector1">
            <a:avLst/>
          </a:prstGeom>
          <a:ln w="25400">
            <a:solidFill>
              <a:srgbClr val="1E2A5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E952AA-6A88-4F4F-A7C2-24A802C93ABB}"/>
              </a:ext>
            </a:extLst>
          </p:cNvPr>
          <p:cNvCxnSpPr/>
          <p:nvPr/>
        </p:nvCxnSpPr>
        <p:spPr>
          <a:xfrm>
            <a:off x="1106129" y="2179320"/>
            <a:ext cx="8726890" cy="0"/>
          </a:xfrm>
          <a:prstGeom prst="line">
            <a:avLst/>
          </a:prstGeom>
          <a:ln w="25400">
            <a:solidFill>
              <a:srgbClr val="1E2A5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8474BD-F326-4582-B034-DF183BBD2413}"/>
              </a:ext>
            </a:extLst>
          </p:cNvPr>
          <p:cNvCxnSpPr/>
          <p:nvPr/>
        </p:nvCxnSpPr>
        <p:spPr>
          <a:xfrm>
            <a:off x="1106129" y="1493520"/>
            <a:ext cx="8726890" cy="0"/>
          </a:xfrm>
          <a:prstGeom prst="line">
            <a:avLst/>
          </a:prstGeom>
          <a:ln w="25400">
            <a:solidFill>
              <a:srgbClr val="1E2A5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92864D-F7D5-468C-8349-468C379C5F4E}"/>
              </a:ext>
            </a:extLst>
          </p:cNvPr>
          <p:cNvCxnSpPr/>
          <p:nvPr/>
        </p:nvCxnSpPr>
        <p:spPr>
          <a:xfrm>
            <a:off x="1106129" y="2834640"/>
            <a:ext cx="8726890" cy="0"/>
          </a:xfrm>
          <a:prstGeom prst="line">
            <a:avLst/>
          </a:prstGeom>
          <a:ln w="25400">
            <a:solidFill>
              <a:srgbClr val="1E2A5A"/>
            </a:solidFill>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A201B9C7-4167-41CB-A016-C27083D23D0F}"/>
              </a:ext>
            </a:extLst>
          </p:cNvPr>
          <p:cNvSpPr/>
          <p:nvPr/>
        </p:nvSpPr>
        <p:spPr>
          <a:xfrm>
            <a:off x="1112520" y="3160168"/>
            <a:ext cx="8458739" cy="2194833"/>
          </a:xfrm>
          <a:custGeom>
            <a:avLst/>
            <a:gdLst>
              <a:gd name="connsiteX0" fmla="*/ 0 w 8930954"/>
              <a:gd name="connsiteY0" fmla="*/ 2188819 h 2432659"/>
              <a:gd name="connsiteX1" fmla="*/ 1600200 w 8930954"/>
              <a:gd name="connsiteY1" fmla="*/ 9499 h 2432659"/>
              <a:gd name="connsiteX2" fmla="*/ 3078480 w 8930954"/>
              <a:gd name="connsiteY2" fmla="*/ 1365859 h 2432659"/>
              <a:gd name="connsiteX3" fmla="*/ 4511040 w 8930954"/>
              <a:gd name="connsiteY3" fmla="*/ 619099 h 2432659"/>
              <a:gd name="connsiteX4" fmla="*/ 8656320 w 8930954"/>
              <a:gd name="connsiteY4" fmla="*/ 2295499 h 2432659"/>
              <a:gd name="connsiteX5" fmla="*/ 8656320 w 8930954"/>
              <a:gd name="connsiteY5" fmla="*/ 2295499 h 2432659"/>
              <a:gd name="connsiteX6" fmla="*/ 8930640 w 8930954"/>
              <a:gd name="connsiteY6" fmla="*/ 2432659 h 2432659"/>
              <a:gd name="connsiteX7" fmla="*/ 8595360 w 8930954"/>
              <a:gd name="connsiteY7" fmla="*/ 2295499 h 2432659"/>
              <a:gd name="connsiteX8" fmla="*/ 8595360 w 8930954"/>
              <a:gd name="connsiteY8" fmla="*/ 2295499 h 2432659"/>
              <a:gd name="connsiteX9" fmla="*/ 8595360 w 8930954"/>
              <a:gd name="connsiteY9" fmla="*/ 2295499 h 2432659"/>
              <a:gd name="connsiteX0" fmla="*/ 0 w 8656550"/>
              <a:gd name="connsiteY0" fmla="*/ 2188819 h 2295499"/>
              <a:gd name="connsiteX1" fmla="*/ 1600200 w 8656550"/>
              <a:gd name="connsiteY1" fmla="*/ 9499 h 2295499"/>
              <a:gd name="connsiteX2" fmla="*/ 3078480 w 8656550"/>
              <a:gd name="connsiteY2" fmla="*/ 1365859 h 2295499"/>
              <a:gd name="connsiteX3" fmla="*/ 4511040 w 8656550"/>
              <a:gd name="connsiteY3" fmla="*/ 619099 h 2295499"/>
              <a:gd name="connsiteX4" fmla="*/ 8656320 w 8656550"/>
              <a:gd name="connsiteY4" fmla="*/ 2295499 h 2295499"/>
              <a:gd name="connsiteX5" fmla="*/ 8656320 w 8656550"/>
              <a:gd name="connsiteY5" fmla="*/ 2295499 h 2295499"/>
              <a:gd name="connsiteX6" fmla="*/ 8649905 w 8656550"/>
              <a:gd name="connsiteY6" fmla="*/ 2273269 h 2295499"/>
              <a:gd name="connsiteX7" fmla="*/ 8595360 w 8656550"/>
              <a:gd name="connsiteY7" fmla="*/ 2295499 h 2295499"/>
              <a:gd name="connsiteX8" fmla="*/ 8595360 w 8656550"/>
              <a:gd name="connsiteY8" fmla="*/ 2295499 h 2295499"/>
              <a:gd name="connsiteX9" fmla="*/ 8595360 w 8656550"/>
              <a:gd name="connsiteY9" fmla="*/ 2295499 h 22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56550" h="2295499">
                <a:moveTo>
                  <a:pt x="0" y="2188819"/>
                </a:moveTo>
                <a:cubicBezTo>
                  <a:pt x="543560" y="1167739"/>
                  <a:pt x="1087120" y="146659"/>
                  <a:pt x="1600200" y="9499"/>
                </a:cubicBezTo>
                <a:cubicBezTo>
                  <a:pt x="2113280" y="-127661"/>
                  <a:pt x="2593340" y="1264259"/>
                  <a:pt x="3078480" y="1365859"/>
                </a:cubicBezTo>
                <a:cubicBezTo>
                  <a:pt x="3563620" y="1467459"/>
                  <a:pt x="3581400" y="464159"/>
                  <a:pt x="4511040" y="619099"/>
                </a:cubicBezTo>
                <a:cubicBezTo>
                  <a:pt x="5440680" y="774039"/>
                  <a:pt x="8656320" y="2295499"/>
                  <a:pt x="8656320" y="2295499"/>
                </a:cubicBezTo>
                <a:lnTo>
                  <a:pt x="8656320" y="2295499"/>
                </a:lnTo>
                <a:cubicBezTo>
                  <a:pt x="8655251" y="2291794"/>
                  <a:pt x="8660065" y="2273269"/>
                  <a:pt x="8649905" y="2273269"/>
                </a:cubicBezTo>
                <a:cubicBezTo>
                  <a:pt x="8639745" y="2273269"/>
                  <a:pt x="8604451" y="2291794"/>
                  <a:pt x="8595360" y="2295499"/>
                </a:cubicBezTo>
                <a:lnTo>
                  <a:pt x="8595360" y="2295499"/>
                </a:lnTo>
                <a:lnTo>
                  <a:pt x="8595360" y="2295499"/>
                </a:lnTo>
              </a:path>
            </a:pathLst>
          </a:custGeom>
          <a:ln w="38100">
            <a:solidFill>
              <a:schemeClr val="accent6"/>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3" name="Freeform: Shape 32">
            <a:extLst>
              <a:ext uri="{FF2B5EF4-FFF2-40B4-BE49-F238E27FC236}">
                <a16:creationId xmlns:a16="http://schemas.microsoft.com/office/drawing/2014/main" id="{EF2145C0-FD79-4ED8-B0D9-42C06791709D}"/>
              </a:ext>
            </a:extLst>
          </p:cNvPr>
          <p:cNvSpPr/>
          <p:nvPr/>
        </p:nvSpPr>
        <p:spPr>
          <a:xfrm>
            <a:off x="1132601" y="2029055"/>
            <a:ext cx="8458739" cy="2194833"/>
          </a:xfrm>
          <a:custGeom>
            <a:avLst/>
            <a:gdLst>
              <a:gd name="connsiteX0" fmla="*/ 0 w 8930954"/>
              <a:gd name="connsiteY0" fmla="*/ 2188819 h 2432659"/>
              <a:gd name="connsiteX1" fmla="*/ 1600200 w 8930954"/>
              <a:gd name="connsiteY1" fmla="*/ 9499 h 2432659"/>
              <a:gd name="connsiteX2" fmla="*/ 3078480 w 8930954"/>
              <a:gd name="connsiteY2" fmla="*/ 1365859 h 2432659"/>
              <a:gd name="connsiteX3" fmla="*/ 4511040 w 8930954"/>
              <a:gd name="connsiteY3" fmla="*/ 619099 h 2432659"/>
              <a:gd name="connsiteX4" fmla="*/ 8656320 w 8930954"/>
              <a:gd name="connsiteY4" fmla="*/ 2295499 h 2432659"/>
              <a:gd name="connsiteX5" fmla="*/ 8656320 w 8930954"/>
              <a:gd name="connsiteY5" fmla="*/ 2295499 h 2432659"/>
              <a:gd name="connsiteX6" fmla="*/ 8930640 w 8930954"/>
              <a:gd name="connsiteY6" fmla="*/ 2432659 h 2432659"/>
              <a:gd name="connsiteX7" fmla="*/ 8595360 w 8930954"/>
              <a:gd name="connsiteY7" fmla="*/ 2295499 h 2432659"/>
              <a:gd name="connsiteX8" fmla="*/ 8595360 w 8930954"/>
              <a:gd name="connsiteY8" fmla="*/ 2295499 h 2432659"/>
              <a:gd name="connsiteX9" fmla="*/ 8595360 w 8930954"/>
              <a:gd name="connsiteY9" fmla="*/ 2295499 h 2432659"/>
              <a:gd name="connsiteX0" fmla="*/ 0 w 8656550"/>
              <a:gd name="connsiteY0" fmla="*/ 2188819 h 2295499"/>
              <a:gd name="connsiteX1" fmla="*/ 1600200 w 8656550"/>
              <a:gd name="connsiteY1" fmla="*/ 9499 h 2295499"/>
              <a:gd name="connsiteX2" fmla="*/ 3078480 w 8656550"/>
              <a:gd name="connsiteY2" fmla="*/ 1365859 h 2295499"/>
              <a:gd name="connsiteX3" fmla="*/ 4511040 w 8656550"/>
              <a:gd name="connsiteY3" fmla="*/ 619099 h 2295499"/>
              <a:gd name="connsiteX4" fmla="*/ 8656320 w 8656550"/>
              <a:gd name="connsiteY4" fmla="*/ 2295499 h 2295499"/>
              <a:gd name="connsiteX5" fmla="*/ 8656320 w 8656550"/>
              <a:gd name="connsiteY5" fmla="*/ 2295499 h 2295499"/>
              <a:gd name="connsiteX6" fmla="*/ 8649905 w 8656550"/>
              <a:gd name="connsiteY6" fmla="*/ 2273269 h 2295499"/>
              <a:gd name="connsiteX7" fmla="*/ 8595360 w 8656550"/>
              <a:gd name="connsiteY7" fmla="*/ 2295499 h 2295499"/>
              <a:gd name="connsiteX8" fmla="*/ 8595360 w 8656550"/>
              <a:gd name="connsiteY8" fmla="*/ 2295499 h 2295499"/>
              <a:gd name="connsiteX9" fmla="*/ 8595360 w 8656550"/>
              <a:gd name="connsiteY9" fmla="*/ 2295499 h 22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56550" h="2295499">
                <a:moveTo>
                  <a:pt x="0" y="2188819"/>
                </a:moveTo>
                <a:cubicBezTo>
                  <a:pt x="543560" y="1167739"/>
                  <a:pt x="1087120" y="146659"/>
                  <a:pt x="1600200" y="9499"/>
                </a:cubicBezTo>
                <a:cubicBezTo>
                  <a:pt x="2113280" y="-127661"/>
                  <a:pt x="2593340" y="1264259"/>
                  <a:pt x="3078480" y="1365859"/>
                </a:cubicBezTo>
                <a:cubicBezTo>
                  <a:pt x="3563620" y="1467459"/>
                  <a:pt x="3581400" y="464159"/>
                  <a:pt x="4511040" y="619099"/>
                </a:cubicBezTo>
                <a:cubicBezTo>
                  <a:pt x="5440680" y="774039"/>
                  <a:pt x="8656320" y="2295499"/>
                  <a:pt x="8656320" y="2295499"/>
                </a:cubicBezTo>
                <a:lnTo>
                  <a:pt x="8656320" y="2295499"/>
                </a:lnTo>
                <a:cubicBezTo>
                  <a:pt x="8655251" y="2291794"/>
                  <a:pt x="8660065" y="2273269"/>
                  <a:pt x="8649905" y="2273269"/>
                </a:cubicBezTo>
                <a:cubicBezTo>
                  <a:pt x="8639745" y="2273269"/>
                  <a:pt x="8604451" y="2291794"/>
                  <a:pt x="8595360" y="2295499"/>
                </a:cubicBezTo>
                <a:lnTo>
                  <a:pt x="8595360" y="2295499"/>
                </a:lnTo>
                <a:lnTo>
                  <a:pt x="8595360" y="2295499"/>
                </a:lnTo>
              </a:path>
            </a:pathLst>
          </a:custGeom>
          <a:ln w="3810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48973B3C-C785-4015-A91F-2D5ED2548D3F}"/>
              </a:ext>
            </a:extLst>
          </p:cNvPr>
          <p:cNvSpPr/>
          <p:nvPr/>
        </p:nvSpPr>
        <p:spPr>
          <a:xfrm>
            <a:off x="9511670" y="3703413"/>
            <a:ext cx="247012" cy="2785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5C3AD3F-0419-4488-8AB7-F0AF2168A552}"/>
              </a:ext>
            </a:extLst>
          </p:cNvPr>
          <p:cNvSpPr/>
          <p:nvPr/>
        </p:nvSpPr>
        <p:spPr>
          <a:xfrm>
            <a:off x="9342120" y="5183552"/>
            <a:ext cx="490899" cy="321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40EB32E6-A0F4-46E9-905F-A04C9FA91D6F}"/>
              </a:ext>
            </a:extLst>
          </p:cNvPr>
          <p:cNvSpPr txBox="1"/>
          <p:nvPr/>
        </p:nvSpPr>
        <p:spPr>
          <a:xfrm>
            <a:off x="7520309" y="1624299"/>
            <a:ext cx="3982722" cy="374183"/>
          </a:xfrm>
          <a:prstGeom prst="rect">
            <a:avLst/>
          </a:prstGeom>
          <a:noFill/>
        </p:spPr>
        <p:txBody>
          <a:bodyPr wrap="square" rtlCol="0">
            <a:spAutoFit/>
          </a:bodyPr>
          <a:lstStyle/>
          <a:p>
            <a:r>
              <a:rPr lang="en-GB" b="1" dirty="0">
                <a:solidFill>
                  <a:srgbClr val="1E2A5A"/>
                </a:solidFill>
                <a:latin typeface="Arial" panose="020B0604020202020204" pitchFamily="34" charset="0"/>
                <a:cs typeface="Arial" panose="020B0604020202020204" pitchFamily="34" charset="0"/>
              </a:rPr>
              <a:t>Dangerous behaviour</a:t>
            </a:r>
          </a:p>
        </p:txBody>
      </p:sp>
      <p:sp>
        <p:nvSpPr>
          <p:cNvPr id="38" name="TextBox 37">
            <a:extLst>
              <a:ext uri="{FF2B5EF4-FFF2-40B4-BE49-F238E27FC236}">
                <a16:creationId xmlns:a16="http://schemas.microsoft.com/office/drawing/2014/main" id="{4754AD56-5928-447B-90CF-2375F774A189}"/>
              </a:ext>
            </a:extLst>
          </p:cNvPr>
          <p:cNvSpPr txBox="1"/>
          <p:nvPr/>
        </p:nvSpPr>
        <p:spPr>
          <a:xfrm>
            <a:off x="7881836" y="2292414"/>
            <a:ext cx="3982722" cy="374183"/>
          </a:xfrm>
          <a:prstGeom prst="rect">
            <a:avLst/>
          </a:prstGeom>
          <a:noFill/>
        </p:spPr>
        <p:txBody>
          <a:bodyPr wrap="square" rtlCol="0">
            <a:spAutoFit/>
          </a:bodyPr>
          <a:lstStyle/>
          <a:p>
            <a:r>
              <a:rPr lang="en-GB" b="1" dirty="0">
                <a:solidFill>
                  <a:srgbClr val="1E2A5A"/>
                </a:solidFill>
                <a:latin typeface="Arial" panose="020B0604020202020204" pitchFamily="34" charset="0"/>
                <a:cs typeface="Arial" panose="020B0604020202020204" pitchFamily="34" charset="0"/>
              </a:rPr>
              <a:t>Difficult behaviour</a:t>
            </a:r>
          </a:p>
        </p:txBody>
      </p:sp>
      <p:sp>
        <p:nvSpPr>
          <p:cNvPr id="39" name="Rectangle 38">
            <a:extLst>
              <a:ext uri="{FF2B5EF4-FFF2-40B4-BE49-F238E27FC236}">
                <a16:creationId xmlns:a16="http://schemas.microsoft.com/office/drawing/2014/main" id="{649BFF84-C350-4742-A839-0E989A326C3F}"/>
              </a:ext>
            </a:extLst>
          </p:cNvPr>
          <p:cNvSpPr/>
          <p:nvPr/>
        </p:nvSpPr>
        <p:spPr>
          <a:xfrm>
            <a:off x="974479" y="244327"/>
            <a:ext cx="4830168" cy="707886"/>
          </a:xfrm>
          <a:prstGeom prst="rect">
            <a:avLst/>
          </a:prstGeom>
        </p:spPr>
        <p:txBody>
          <a:bodyPr wrap="none">
            <a:spAutoFit/>
          </a:bodyPr>
          <a:lstStyle/>
          <a:p>
            <a:r>
              <a:rPr lang="en-GB" sz="4000" b="1" dirty="0">
                <a:solidFill>
                  <a:srgbClr val="1E2A5A"/>
                </a:solidFill>
                <a:latin typeface="Arial" panose="020B0604020202020204" pitchFamily="34" charset="0"/>
                <a:cs typeface="Arial" panose="020B0604020202020204" pitchFamily="34" charset="0"/>
              </a:rPr>
              <a:t>Behaviour tracking</a:t>
            </a:r>
            <a:endParaRPr lang="en-GB" sz="4000" b="1" dirty="0">
              <a:solidFill>
                <a:srgbClr val="1E2A5A"/>
              </a:solidFill>
            </a:endParaRPr>
          </a:p>
        </p:txBody>
      </p:sp>
      <p:sp>
        <p:nvSpPr>
          <p:cNvPr id="40" name="Text Box 20">
            <a:extLst>
              <a:ext uri="{FF2B5EF4-FFF2-40B4-BE49-F238E27FC236}">
                <a16:creationId xmlns:a16="http://schemas.microsoft.com/office/drawing/2014/main" id="{38283862-1357-4C6F-A910-8FCE36D094A4}"/>
              </a:ext>
            </a:extLst>
          </p:cNvPr>
          <p:cNvSpPr txBox="1">
            <a:spLocks noChangeArrowheads="1"/>
          </p:cNvSpPr>
          <p:nvPr/>
        </p:nvSpPr>
        <p:spPr bwMode="auto">
          <a:xfrm>
            <a:off x="4555173" y="5722938"/>
            <a:ext cx="2124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en-GB" altLang="en-US" sz="2800" b="1" dirty="0">
                <a:solidFill>
                  <a:srgbClr val="1E2A5A"/>
                </a:solidFill>
              </a:rPr>
              <a:t>Context</a:t>
            </a:r>
          </a:p>
        </p:txBody>
      </p:sp>
      <p:sp>
        <p:nvSpPr>
          <p:cNvPr id="41" name="Text Box 21">
            <a:extLst>
              <a:ext uri="{FF2B5EF4-FFF2-40B4-BE49-F238E27FC236}">
                <a16:creationId xmlns:a16="http://schemas.microsoft.com/office/drawing/2014/main" id="{1EBF5989-2E8C-4504-B2A2-45AEC137EBE3}"/>
              </a:ext>
            </a:extLst>
          </p:cNvPr>
          <p:cNvSpPr txBox="1">
            <a:spLocks noChangeArrowheads="1"/>
          </p:cNvSpPr>
          <p:nvPr/>
        </p:nvSpPr>
        <p:spPr bwMode="auto">
          <a:xfrm rot="-5400000">
            <a:off x="-301908" y="3158932"/>
            <a:ext cx="20643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GB" altLang="en-US" sz="2800" b="1" dirty="0">
                <a:solidFill>
                  <a:srgbClr val="1E2A5A"/>
                </a:solidFill>
              </a:rPr>
              <a:t>Frustration</a:t>
            </a:r>
          </a:p>
        </p:txBody>
      </p:sp>
      <p:sp>
        <p:nvSpPr>
          <p:cNvPr id="2" name="TextBox 1">
            <a:extLst>
              <a:ext uri="{FF2B5EF4-FFF2-40B4-BE49-F238E27FC236}">
                <a16:creationId xmlns:a16="http://schemas.microsoft.com/office/drawing/2014/main" id="{248168A9-3414-4366-81B5-2DCADF4B2FC3}"/>
              </a:ext>
            </a:extLst>
          </p:cNvPr>
          <p:cNvSpPr txBox="1"/>
          <p:nvPr/>
        </p:nvSpPr>
        <p:spPr>
          <a:xfrm>
            <a:off x="9342120" y="3656772"/>
            <a:ext cx="2381209" cy="338554"/>
          </a:xfrm>
          <a:prstGeom prst="rect">
            <a:avLst/>
          </a:prstGeom>
          <a:noFill/>
        </p:spPr>
        <p:txBody>
          <a:bodyPr wrap="square" rtlCol="0">
            <a:spAutoFit/>
          </a:bodyPr>
          <a:lstStyle/>
          <a:p>
            <a:r>
              <a:rPr lang="en-GB" sz="1600" dirty="0">
                <a:solidFill>
                  <a:srgbClr val="1E2A5A"/>
                </a:solidFill>
                <a:latin typeface="Arial" panose="020B0604020202020204" pitchFamily="34" charset="0"/>
                <a:cs typeface="Arial" panose="020B0604020202020204" pitchFamily="34" charset="0"/>
              </a:rPr>
              <a:t>Difficulty communicating</a:t>
            </a:r>
          </a:p>
        </p:txBody>
      </p:sp>
      <p:sp>
        <p:nvSpPr>
          <p:cNvPr id="24" name="TextBox 23">
            <a:extLst>
              <a:ext uri="{FF2B5EF4-FFF2-40B4-BE49-F238E27FC236}">
                <a16:creationId xmlns:a16="http://schemas.microsoft.com/office/drawing/2014/main" id="{1CC3C63A-AB5C-4027-9E1D-F8ACBB59708C}"/>
              </a:ext>
            </a:extLst>
          </p:cNvPr>
          <p:cNvSpPr txBox="1"/>
          <p:nvPr/>
        </p:nvSpPr>
        <p:spPr>
          <a:xfrm>
            <a:off x="8912894" y="4624879"/>
            <a:ext cx="2951664" cy="338554"/>
          </a:xfrm>
          <a:prstGeom prst="rect">
            <a:avLst/>
          </a:prstGeom>
          <a:noFill/>
        </p:spPr>
        <p:txBody>
          <a:bodyPr wrap="square" rtlCol="0">
            <a:spAutoFit/>
          </a:bodyPr>
          <a:lstStyle/>
          <a:p>
            <a:r>
              <a:rPr lang="en-GB" sz="1600" dirty="0">
                <a:solidFill>
                  <a:srgbClr val="1E2A5A"/>
                </a:solidFill>
                <a:latin typeface="Arial" panose="020B0604020202020204" pitchFamily="34" charset="0"/>
                <a:cs typeface="Arial" panose="020B0604020202020204" pitchFamily="34" charset="0"/>
              </a:rPr>
              <a:t>Less difficulty communicating</a:t>
            </a:r>
          </a:p>
        </p:txBody>
      </p:sp>
      <p:sp>
        <p:nvSpPr>
          <p:cNvPr id="4" name="TextBox 3">
            <a:extLst>
              <a:ext uri="{FF2B5EF4-FFF2-40B4-BE49-F238E27FC236}">
                <a16:creationId xmlns:a16="http://schemas.microsoft.com/office/drawing/2014/main" id="{72C0B5C3-49D0-4B55-96BB-B2EC0D345593}"/>
              </a:ext>
            </a:extLst>
          </p:cNvPr>
          <p:cNvSpPr txBox="1"/>
          <p:nvPr/>
        </p:nvSpPr>
        <p:spPr>
          <a:xfrm>
            <a:off x="9511670" y="4094922"/>
            <a:ext cx="152687"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39742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EE4EDE48-516F-4148-A873-7F175E7F748D}"/>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Oval 11">
            <a:extLst>
              <a:ext uri="{FF2B5EF4-FFF2-40B4-BE49-F238E27FC236}">
                <a16:creationId xmlns:a16="http://schemas.microsoft.com/office/drawing/2014/main" id="{ACB658D7-9BB9-4E11-B493-BF13BF89ACCA}"/>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a:extLst>
              <a:ext uri="{FF2B5EF4-FFF2-40B4-BE49-F238E27FC236}">
                <a16:creationId xmlns:a16="http://schemas.microsoft.com/office/drawing/2014/main" id="{B7D61B8C-7BC5-4605-BEC5-EDF1AF2A6C91}"/>
              </a:ext>
            </a:extLst>
          </p:cNvPr>
          <p:cNvPicPr>
            <a:picLocks noChangeAspect="1"/>
          </p:cNvPicPr>
          <p:nvPr/>
        </p:nvPicPr>
        <p:blipFill>
          <a:blip r:embed="rId3"/>
          <a:stretch>
            <a:fillRect/>
          </a:stretch>
        </p:blipFill>
        <p:spPr>
          <a:xfrm>
            <a:off x="10439742" y="6047454"/>
            <a:ext cx="1307802" cy="397409"/>
          </a:xfrm>
          <a:prstGeom prst="rect">
            <a:avLst/>
          </a:prstGeom>
        </p:spPr>
      </p:pic>
      <p:sp>
        <p:nvSpPr>
          <p:cNvPr id="15" name="TextBox 14">
            <a:extLst>
              <a:ext uri="{FF2B5EF4-FFF2-40B4-BE49-F238E27FC236}">
                <a16:creationId xmlns:a16="http://schemas.microsoft.com/office/drawing/2014/main" id="{E19336A8-4602-4EAA-9600-5CBB3AC15958}"/>
              </a:ext>
            </a:extLst>
          </p:cNvPr>
          <p:cNvSpPr txBox="1"/>
          <p:nvPr/>
        </p:nvSpPr>
        <p:spPr>
          <a:xfrm>
            <a:off x="673100" y="707277"/>
            <a:ext cx="6508370" cy="611068"/>
          </a:xfrm>
          <a:prstGeom prst="rect">
            <a:avLst/>
          </a:prstGeom>
          <a:noFill/>
        </p:spPr>
        <p:txBody>
          <a:bodyPr wrap="square" rtlCol="0">
            <a:normAutofit fontScale="77500" lnSpcReduction="20000"/>
          </a:bodyPr>
          <a:lstStyle/>
          <a:p>
            <a:r>
              <a:rPr lang="en-GB" sz="4000" b="1" dirty="0">
                <a:solidFill>
                  <a:srgbClr val="1E2A5A"/>
                </a:solidFill>
                <a:latin typeface="Arial" panose="020B0604020202020204" pitchFamily="34" charset="0"/>
                <a:cs typeface="Arial" panose="020B0604020202020204" pitchFamily="34" charset="0"/>
              </a:rPr>
              <a:t>Behaviour tracking – the OK grid</a:t>
            </a:r>
            <a:endParaRPr lang="en-US" dirty="0">
              <a:solidFill>
                <a:srgbClr val="1E2A5A"/>
              </a:solidFill>
            </a:endParaRPr>
          </a:p>
        </p:txBody>
      </p:sp>
      <p:sp>
        <p:nvSpPr>
          <p:cNvPr id="19" name="Rectangle 18">
            <a:extLst>
              <a:ext uri="{FF2B5EF4-FFF2-40B4-BE49-F238E27FC236}">
                <a16:creationId xmlns:a16="http://schemas.microsoft.com/office/drawing/2014/main" id="{ED2EB3EB-C59B-425C-B4B2-F0CD48AB1B1F}"/>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F143937-A6DE-4C22-8431-3F291D08DFDF}"/>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18" name="Table 17">
            <a:extLst>
              <a:ext uri="{FF2B5EF4-FFF2-40B4-BE49-F238E27FC236}">
                <a16:creationId xmlns:a16="http://schemas.microsoft.com/office/drawing/2014/main" id="{AFCBD344-5C52-4F6C-8C49-7B474E3766CC}"/>
              </a:ext>
            </a:extLst>
          </p:cNvPr>
          <p:cNvGraphicFramePr>
            <a:graphicFrameLocks noGrp="1"/>
          </p:cNvGraphicFramePr>
          <p:nvPr>
            <p:extLst>
              <p:ext uri="{D42A27DB-BD31-4B8C-83A1-F6EECF244321}">
                <p14:modId xmlns:p14="http://schemas.microsoft.com/office/powerpoint/2010/main" val="3009314687"/>
              </p:ext>
            </p:extLst>
          </p:nvPr>
        </p:nvGraphicFramePr>
        <p:xfrm>
          <a:off x="503583" y="1350520"/>
          <a:ext cx="11243962" cy="5201725"/>
        </p:xfrm>
        <a:graphic>
          <a:graphicData uri="http://schemas.openxmlformats.org/drawingml/2006/table">
            <a:tbl>
              <a:tblPr firstRow="1" bandRow="1">
                <a:tableStyleId>{93296810-A885-4BE3-A3E7-6D5BEEA58F35}</a:tableStyleId>
              </a:tblPr>
              <a:tblGrid>
                <a:gridCol w="5621981">
                  <a:extLst>
                    <a:ext uri="{9D8B030D-6E8A-4147-A177-3AD203B41FA5}">
                      <a16:colId xmlns:a16="http://schemas.microsoft.com/office/drawing/2014/main" val="3713996509"/>
                    </a:ext>
                  </a:extLst>
                </a:gridCol>
                <a:gridCol w="5621981">
                  <a:extLst>
                    <a:ext uri="{9D8B030D-6E8A-4147-A177-3AD203B41FA5}">
                      <a16:colId xmlns:a16="http://schemas.microsoft.com/office/drawing/2014/main" val="1289626055"/>
                    </a:ext>
                  </a:extLst>
                </a:gridCol>
              </a:tblGrid>
              <a:tr h="2431701">
                <a:tc>
                  <a:txBody>
                    <a:bodyPr/>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VERY OK</a:t>
                      </a:r>
                    </a:p>
                    <a:p>
                      <a:pPr algn="ctr"/>
                      <a:endParaRPr lang="en-US" sz="800" dirty="0">
                        <a:solidFill>
                          <a:srgbClr val="1E2A5A"/>
                        </a:solidFill>
                        <a:latin typeface="Arial" panose="020B0604020202020204" pitchFamily="34" charset="0"/>
                        <a:cs typeface="Arial" panose="020B0604020202020204" pitchFamily="34" charset="0"/>
                      </a:endParaRPr>
                    </a:p>
                    <a:p>
                      <a:pPr algn="ctr"/>
                      <a:r>
                        <a:rPr lang="en-US" sz="1600" dirty="0">
                          <a:solidFill>
                            <a:srgbClr val="1E2A5A"/>
                          </a:solidFill>
                          <a:latin typeface="Arial" panose="020B0604020202020204" pitchFamily="34" charset="0"/>
                          <a:cs typeface="Arial" panose="020B0604020202020204" pitchFamily="34" charset="0"/>
                        </a:rPr>
                        <a:t>When is the child’s </a:t>
                      </a:r>
                      <a:r>
                        <a:rPr lang="en-US" sz="1600" dirty="0" err="1">
                          <a:solidFill>
                            <a:srgbClr val="1E2A5A"/>
                          </a:solidFill>
                          <a:latin typeface="Arial" panose="020B0604020202020204" pitchFamily="34" charset="0"/>
                          <a:cs typeface="Arial" panose="020B0604020202020204" pitchFamily="34" charset="0"/>
                        </a:rPr>
                        <a:t>behaviour</a:t>
                      </a:r>
                      <a:r>
                        <a:rPr lang="en-US" sz="1600" dirty="0">
                          <a:solidFill>
                            <a:srgbClr val="1E2A5A"/>
                          </a:solidFill>
                          <a:latin typeface="Arial" panose="020B0604020202020204" pitchFamily="34" charset="0"/>
                          <a:cs typeface="Arial" panose="020B0604020202020204" pitchFamily="34" charset="0"/>
                        </a:rPr>
                        <a:t> ‘very OK’?</a:t>
                      </a:r>
                    </a:p>
                    <a:p>
                      <a:pPr algn="ctr"/>
                      <a:endParaRPr lang="en-US" sz="400" dirty="0">
                        <a:solidFill>
                          <a:srgbClr val="1E2A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E2A5A"/>
                          </a:solidFill>
                          <a:latin typeface="Arial" panose="020B0604020202020204" pitchFamily="34" charset="0"/>
                          <a:cs typeface="Arial" panose="020B0604020202020204" pitchFamily="34" charset="0"/>
                        </a:rPr>
                        <a:t>What are the expectations at this time around communication?</a:t>
                      </a:r>
                    </a:p>
                    <a:p>
                      <a:pPr algn="ctr"/>
                      <a:endParaRPr lang="en-US" sz="400" dirty="0">
                        <a:solidFill>
                          <a:srgbClr val="1E2A5A"/>
                        </a:solidFill>
                        <a:latin typeface="Arial" panose="020B0604020202020204" pitchFamily="34" charset="0"/>
                        <a:cs typeface="Arial" panose="020B0604020202020204" pitchFamily="34" charset="0"/>
                      </a:endParaRPr>
                    </a:p>
                    <a:p>
                      <a:pPr algn="ctr"/>
                      <a:r>
                        <a:rPr lang="en-US" sz="1600" dirty="0">
                          <a:solidFill>
                            <a:srgbClr val="1E2A5A"/>
                          </a:solidFill>
                          <a:latin typeface="Arial" panose="020B0604020202020204" pitchFamily="34" charset="0"/>
                          <a:cs typeface="Arial" panose="020B0604020202020204" pitchFamily="34" charset="0"/>
                        </a:rPr>
                        <a:t>How do they communicate at these times?</a:t>
                      </a:r>
                    </a:p>
                    <a:p>
                      <a:pPr algn="ctr"/>
                      <a:endParaRPr lang="en-US" sz="400" dirty="0">
                        <a:solidFill>
                          <a:srgbClr val="1E2A5A"/>
                        </a:solidFill>
                        <a:latin typeface="Arial" panose="020B0604020202020204" pitchFamily="34" charset="0"/>
                        <a:cs typeface="Arial" panose="020B0604020202020204" pitchFamily="34" charset="0"/>
                      </a:endParaRPr>
                    </a:p>
                    <a:p>
                      <a:pPr algn="ctr"/>
                      <a:r>
                        <a:rPr lang="en-US" sz="1600" dirty="0">
                          <a:solidFill>
                            <a:srgbClr val="1E2A5A"/>
                          </a:solidFill>
                          <a:latin typeface="Arial" panose="020B0604020202020204" pitchFamily="34" charset="0"/>
                          <a:cs typeface="Arial" panose="020B0604020202020204" pitchFamily="34" charset="0"/>
                        </a:rPr>
                        <a:t>How do they manage frustration at these times?</a:t>
                      </a:r>
                    </a:p>
                    <a:p>
                      <a:pPr algn="ctr"/>
                      <a:endParaRPr lang="en-US" sz="400" dirty="0">
                        <a:solidFill>
                          <a:srgbClr val="1E2A5A"/>
                        </a:solidFill>
                        <a:latin typeface="Arial" panose="020B0604020202020204" pitchFamily="34" charset="0"/>
                        <a:cs typeface="Arial" panose="020B0604020202020204" pitchFamily="34" charset="0"/>
                      </a:endParaRPr>
                    </a:p>
                    <a:p>
                      <a:pPr algn="ctr"/>
                      <a:r>
                        <a:rPr lang="en-US" sz="1600" dirty="0">
                          <a:solidFill>
                            <a:srgbClr val="1E2A5A"/>
                          </a:solidFill>
                          <a:latin typeface="Arial" panose="020B0604020202020204" pitchFamily="34" charset="0"/>
                          <a:cs typeface="Arial" panose="020B0604020202020204" pitchFamily="34" charset="0"/>
                        </a:rPr>
                        <a:t>What facilitates/supports this effective communication at these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Arial" panose="020B0604020202020204" pitchFamily="34" charset="0"/>
                          <a:cs typeface="Arial" panose="020B0604020202020204" pitchFamily="34" charset="0"/>
                        </a:rPr>
                        <a:t>AVERAGE 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3887855"/>
                  </a:ext>
                </a:extLst>
              </a:tr>
              <a:tr h="2770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75000"/>
                              <a:lumOff val="25000"/>
                            </a:schemeClr>
                          </a:solidFill>
                          <a:latin typeface="Arial" panose="020B0604020202020204" pitchFamily="34" charset="0"/>
                          <a:cs typeface="Arial" panose="020B0604020202020204" pitchFamily="34" charset="0"/>
                        </a:rPr>
                        <a:t>NOT VERY 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75000"/>
                              <a:lumOff val="25000"/>
                            </a:schemeClr>
                          </a:solidFill>
                          <a:latin typeface="Arial" panose="020B0604020202020204" pitchFamily="34" charset="0"/>
                          <a:cs typeface="Arial" panose="020B0604020202020204" pitchFamily="34" charset="0"/>
                        </a:rPr>
                        <a:t>DEFINITELY NOT OK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1E2A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E2A5A"/>
                          </a:solidFill>
                          <a:latin typeface="Arial" panose="020B0604020202020204" pitchFamily="34" charset="0"/>
                          <a:cs typeface="Arial" panose="020B0604020202020204" pitchFamily="34" charset="0"/>
                        </a:rPr>
                        <a:t>When is the child’s </a:t>
                      </a:r>
                      <a:r>
                        <a:rPr lang="en-US" sz="1600" b="1" dirty="0" err="1">
                          <a:solidFill>
                            <a:srgbClr val="1E2A5A"/>
                          </a:solidFill>
                          <a:latin typeface="Arial" panose="020B0604020202020204" pitchFamily="34" charset="0"/>
                          <a:cs typeface="Arial" panose="020B0604020202020204" pitchFamily="34" charset="0"/>
                        </a:rPr>
                        <a:t>behaviour</a:t>
                      </a:r>
                      <a:r>
                        <a:rPr lang="en-US" sz="1600" b="1" dirty="0">
                          <a:solidFill>
                            <a:srgbClr val="1E2A5A"/>
                          </a:solidFill>
                          <a:latin typeface="Arial" panose="020B0604020202020204" pitchFamily="34" charset="0"/>
                          <a:cs typeface="Arial" panose="020B0604020202020204" pitchFamily="34" charset="0"/>
                        </a:rPr>
                        <a:t> ‘definitely not OK’?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 b="1" dirty="0">
                        <a:solidFill>
                          <a:srgbClr val="1E2A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E2A5A"/>
                          </a:solidFill>
                          <a:latin typeface="Arial" panose="020B0604020202020204" pitchFamily="34" charset="0"/>
                          <a:cs typeface="Arial" panose="020B0604020202020204" pitchFamily="34" charset="0"/>
                        </a:rPr>
                        <a:t>What are the expectations at these times around communication?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 b="1" dirty="0">
                        <a:solidFill>
                          <a:srgbClr val="1E2A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E2A5A"/>
                          </a:solidFill>
                          <a:latin typeface="Arial" panose="020B0604020202020204" pitchFamily="34" charset="0"/>
                          <a:cs typeface="Arial" panose="020B0604020202020204" pitchFamily="34" charset="0"/>
                        </a:rPr>
                        <a:t>How do they communicate at these times?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 b="1" dirty="0">
                        <a:solidFill>
                          <a:srgbClr val="1E2A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E2A5A"/>
                          </a:solidFill>
                          <a:latin typeface="Arial" panose="020B0604020202020204" pitchFamily="34" charset="0"/>
                          <a:cs typeface="Arial" panose="020B0604020202020204" pitchFamily="34" charset="0"/>
                        </a:rPr>
                        <a:t>What do they do when they are frustrated at these times?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 b="1" dirty="0">
                        <a:solidFill>
                          <a:srgbClr val="1E2A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E2A5A"/>
                          </a:solidFill>
                          <a:latin typeface="Arial" panose="020B0604020202020204" pitchFamily="34" charset="0"/>
                          <a:cs typeface="Arial" panose="020B0604020202020204" pitchFamily="34" charset="0"/>
                        </a:rPr>
                        <a:t>How is communication facilitated/supported at these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3429881"/>
                  </a:ext>
                </a:extLst>
              </a:tr>
            </a:tbl>
          </a:graphicData>
        </a:graphic>
      </p:graphicFrame>
    </p:spTree>
    <p:extLst>
      <p:ext uri="{BB962C8B-B14F-4D97-AF65-F5344CB8AC3E}">
        <p14:creationId xmlns:p14="http://schemas.microsoft.com/office/powerpoint/2010/main" val="367531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rc_mi" descr="https://media.istockphoto.com/vectors/green-summer-tree-with-roots-vector-illustration-plant-in-garden-vector-id981594652?k=6&amp;m=981594652&amp;s=612x612&amp;w=0&amp;h=pzf8mM--1wso6gCX0l8J16iQq2iijNf0w2hpVF9ZCqw=">
            <a:hlinkClick r:id="rId3" tgtFrame="&quot;_blank&quot;"/>
            <a:extLst>
              <a:ext uri="{FF2B5EF4-FFF2-40B4-BE49-F238E27FC236}">
                <a16:creationId xmlns:a16="http://schemas.microsoft.com/office/drawing/2014/main" id="{9BCD0E22-A868-4A33-9FEF-E0F0A468313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651996" y="496135"/>
            <a:ext cx="8154630" cy="5872448"/>
          </a:xfrm>
          <a:prstGeom prst="rect">
            <a:avLst/>
          </a:prstGeom>
          <a:noFill/>
          <a:ln>
            <a:noFill/>
          </a:ln>
        </p:spPr>
      </p:pic>
      <p:cxnSp>
        <p:nvCxnSpPr>
          <p:cNvPr id="8" name="Straight Connector 7">
            <a:extLst>
              <a:ext uri="{FF2B5EF4-FFF2-40B4-BE49-F238E27FC236}">
                <a16:creationId xmlns:a16="http://schemas.microsoft.com/office/drawing/2014/main" id="{79A0EC8F-D7FF-4B8E-97F3-418BD6081590}"/>
              </a:ext>
            </a:extLst>
          </p:cNvPr>
          <p:cNvCxnSpPr>
            <a:cxnSpLocks/>
          </p:cNvCxnSpPr>
          <p:nvPr/>
        </p:nvCxnSpPr>
        <p:spPr>
          <a:xfrm flipH="1">
            <a:off x="970664" y="4777568"/>
            <a:ext cx="970203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01141E-5930-4EB0-ACE5-449D5B3F3B94}"/>
              </a:ext>
            </a:extLst>
          </p:cNvPr>
          <p:cNvCxnSpPr>
            <a:cxnSpLocks/>
          </p:cNvCxnSpPr>
          <p:nvPr/>
        </p:nvCxnSpPr>
        <p:spPr>
          <a:xfrm flipH="1">
            <a:off x="899161" y="3109787"/>
            <a:ext cx="977353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402CF2-BD4C-495F-BD80-076EC1C0007A}"/>
              </a:ext>
            </a:extLst>
          </p:cNvPr>
          <p:cNvCxnSpPr>
            <a:cxnSpLocks/>
            <a:stCxn id="7" idx="0"/>
            <a:endCxn id="7" idx="2"/>
          </p:cNvCxnSpPr>
          <p:nvPr/>
        </p:nvCxnSpPr>
        <p:spPr>
          <a:xfrm>
            <a:off x="5729311" y="496135"/>
            <a:ext cx="0" cy="58724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Rectangle 16">
            <a:extLst>
              <a:ext uri="{FF2B5EF4-FFF2-40B4-BE49-F238E27FC236}">
                <a16:creationId xmlns:a16="http://schemas.microsoft.com/office/drawing/2014/main" id="{FD10CA6C-B5CA-456C-90B3-C7076FA6B5FF}"/>
              </a:ext>
            </a:extLst>
          </p:cNvPr>
          <p:cNvSpPr/>
          <p:nvPr/>
        </p:nvSpPr>
        <p:spPr>
          <a:xfrm>
            <a:off x="822742" y="578326"/>
            <a:ext cx="2313455" cy="373757"/>
          </a:xfrm>
          <a:prstGeom prst="rect">
            <a:avLst/>
          </a:prstGeom>
        </p:spPr>
        <p:txBody>
          <a:bodyPr wrap="none">
            <a:spAutoFit/>
          </a:bodyPr>
          <a:lstStyle/>
          <a:p>
            <a:pPr algn="ctr">
              <a:lnSpc>
                <a:spcPct val="107000"/>
              </a:lnSpc>
              <a:spcAft>
                <a:spcPts val="800"/>
              </a:spcAft>
            </a:pPr>
            <a:r>
              <a:rPr lang="en-GB" b="1" dirty="0">
                <a:solidFill>
                  <a:schemeClr val="tx2"/>
                </a:solidFill>
                <a:latin typeface="Arial" panose="020B0604020202020204" pitchFamily="34" charset="0"/>
                <a:ea typeface="Calibri" panose="020F0502020204030204" pitchFamily="34" charset="0"/>
                <a:cs typeface="Times New Roman" panose="02020603050405020304" pitchFamily="18" charset="0"/>
              </a:rPr>
              <a:t>Negative behaviour</a:t>
            </a:r>
            <a:endParaRPr lang="en-GB"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93E11EA6-C940-47CE-AF5A-65BADCE7BEEB}"/>
              </a:ext>
            </a:extLst>
          </p:cNvPr>
          <p:cNvSpPr/>
          <p:nvPr/>
        </p:nvSpPr>
        <p:spPr>
          <a:xfrm>
            <a:off x="859780" y="3226992"/>
            <a:ext cx="2082621" cy="373757"/>
          </a:xfrm>
          <a:prstGeom prst="rect">
            <a:avLst/>
          </a:prstGeom>
        </p:spPr>
        <p:txBody>
          <a:bodyPr wrap="none">
            <a:spAutoFit/>
          </a:bodyPr>
          <a:lstStyle/>
          <a:p>
            <a:pPr algn="ctr">
              <a:lnSpc>
                <a:spcPct val="107000"/>
              </a:lnSpc>
              <a:spcAft>
                <a:spcPts val="800"/>
              </a:spcAft>
            </a:pPr>
            <a:r>
              <a:rPr lang="en-GB" b="1" dirty="0">
                <a:solidFill>
                  <a:schemeClr val="tx2"/>
                </a:solidFill>
                <a:latin typeface="Arial" panose="020B0604020202020204" pitchFamily="34" charset="0"/>
                <a:ea typeface="Calibri" panose="020F0502020204030204" pitchFamily="34" charset="0"/>
                <a:cs typeface="Times New Roman" panose="02020603050405020304" pitchFamily="18" charset="0"/>
              </a:rPr>
              <a:t>Negative</a:t>
            </a:r>
            <a:r>
              <a:rPr lang="en-GB" dirty="0">
                <a:solidFill>
                  <a:schemeClr val="tx2"/>
                </a:solidFill>
                <a:latin typeface="Arial" panose="020B0604020202020204" pitchFamily="34" charset="0"/>
                <a:ea typeface="Calibri" panose="020F0502020204030204" pitchFamily="34" charset="0"/>
                <a:cs typeface="Times New Roman" panose="02020603050405020304" pitchFamily="18" charset="0"/>
              </a:rPr>
              <a:t> </a:t>
            </a:r>
            <a:r>
              <a:rPr lang="en-GB" b="1" dirty="0">
                <a:solidFill>
                  <a:schemeClr val="tx2"/>
                </a:solidFill>
                <a:latin typeface="Arial" panose="020B0604020202020204" pitchFamily="34" charset="0"/>
                <a:ea typeface="Calibri" panose="020F0502020204030204" pitchFamily="34" charset="0"/>
                <a:cs typeface="Times New Roman" panose="02020603050405020304" pitchFamily="18" charset="0"/>
              </a:rPr>
              <a:t>feelings</a:t>
            </a:r>
            <a:endParaRPr lang="en-GB"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38C805D2-9D1F-434D-A01D-09E4815A5B36}"/>
              </a:ext>
            </a:extLst>
          </p:cNvPr>
          <p:cNvSpPr/>
          <p:nvPr/>
        </p:nvSpPr>
        <p:spPr>
          <a:xfrm>
            <a:off x="866488" y="4960371"/>
            <a:ext cx="2544287" cy="373757"/>
          </a:xfrm>
          <a:prstGeom prst="rect">
            <a:avLst/>
          </a:prstGeom>
        </p:spPr>
        <p:txBody>
          <a:bodyPr wrap="none">
            <a:spAutoFit/>
          </a:bodyPr>
          <a:lstStyle/>
          <a:p>
            <a:pPr algn="ctr">
              <a:lnSpc>
                <a:spcPct val="107000"/>
              </a:lnSpc>
              <a:spcAft>
                <a:spcPts val="800"/>
              </a:spcAft>
            </a:pPr>
            <a:r>
              <a:rPr lang="en-GB" b="1" dirty="0">
                <a:solidFill>
                  <a:srgbClr val="44546A"/>
                </a:solidFill>
                <a:latin typeface="Arial" panose="020B0604020202020204" pitchFamily="34" charset="0"/>
                <a:ea typeface="Calibri" panose="020F0502020204030204" pitchFamily="34" charset="0"/>
                <a:cs typeface="Times New Roman" panose="02020603050405020304" pitchFamily="18" charset="0"/>
              </a:rPr>
              <a:t>Negative experiences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2E070621-B022-4B0A-BC89-B12F64023947}"/>
              </a:ext>
            </a:extLst>
          </p:cNvPr>
          <p:cNvSpPr/>
          <p:nvPr/>
        </p:nvSpPr>
        <p:spPr>
          <a:xfrm>
            <a:off x="8566287" y="592501"/>
            <a:ext cx="2236510" cy="373757"/>
          </a:xfrm>
          <a:prstGeom prst="rect">
            <a:avLst/>
          </a:prstGeom>
        </p:spPr>
        <p:txBody>
          <a:bodyPr wrap="none">
            <a:spAutoFit/>
          </a:bodyPr>
          <a:lstStyle/>
          <a:p>
            <a:pPr algn="ctr">
              <a:lnSpc>
                <a:spcPct val="107000"/>
              </a:lnSpc>
              <a:spcAft>
                <a:spcPts val="800"/>
              </a:spcAft>
            </a:pPr>
            <a:r>
              <a:rPr lang="en-GB" b="1" dirty="0">
                <a:solidFill>
                  <a:schemeClr val="tx2"/>
                </a:solidFill>
                <a:latin typeface="Arial" panose="020B0604020202020204" pitchFamily="34" charset="0"/>
                <a:ea typeface="Calibri" panose="020F0502020204030204" pitchFamily="34" charset="0"/>
                <a:cs typeface="Times New Roman" panose="02020603050405020304" pitchFamily="18" charset="0"/>
              </a:rPr>
              <a:t>Positive behaviour</a:t>
            </a:r>
            <a:endParaRPr lang="en-GB"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A98DFD21-1536-42FB-BA95-DBFABB1FE5E6}"/>
              </a:ext>
            </a:extLst>
          </p:cNvPr>
          <p:cNvSpPr/>
          <p:nvPr/>
        </p:nvSpPr>
        <p:spPr>
          <a:xfrm>
            <a:off x="8795762" y="3195743"/>
            <a:ext cx="2005677" cy="373757"/>
          </a:xfrm>
          <a:prstGeom prst="rect">
            <a:avLst/>
          </a:prstGeom>
        </p:spPr>
        <p:txBody>
          <a:bodyPr wrap="none">
            <a:spAutoFit/>
          </a:bodyPr>
          <a:lstStyle/>
          <a:p>
            <a:pPr algn="ctr">
              <a:lnSpc>
                <a:spcPct val="107000"/>
              </a:lnSpc>
              <a:spcAft>
                <a:spcPts val="800"/>
              </a:spcAft>
            </a:pPr>
            <a:r>
              <a:rPr lang="en-GB" b="1" dirty="0">
                <a:solidFill>
                  <a:srgbClr val="44546A"/>
                </a:solidFill>
                <a:latin typeface="Arial" panose="020B0604020202020204" pitchFamily="34" charset="0"/>
                <a:ea typeface="Calibri" panose="020F0502020204030204" pitchFamily="34" charset="0"/>
                <a:cs typeface="Times New Roman" panose="02020603050405020304" pitchFamily="18" charset="0"/>
              </a:rPr>
              <a:t>Positive feelings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7AAF479-AD6E-40F2-9E0B-293D3C2E2384}"/>
              </a:ext>
            </a:extLst>
          </p:cNvPr>
          <p:cNvSpPr/>
          <p:nvPr/>
        </p:nvSpPr>
        <p:spPr>
          <a:xfrm>
            <a:off x="8352150" y="4879247"/>
            <a:ext cx="2467343" cy="373757"/>
          </a:xfrm>
          <a:prstGeom prst="rect">
            <a:avLst/>
          </a:prstGeom>
        </p:spPr>
        <p:txBody>
          <a:bodyPr wrap="none">
            <a:spAutoFit/>
          </a:bodyPr>
          <a:lstStyle/>
          <a:p>
            <a:pPr algn="ctr">
              <a:lnSpc>
                <a:spcPct val="107000"/>
              </a:lnSpc>
              <a:spcAft>
                <a:spcPts val="800"/>
              </a:spcAft>
            </a:pPr>
            <a:r>
              <a:rPr lang="en-GB" b="1" dirty="0">
                <a:solidFill>
                  <a:srgbClr val="44546A"/>
                </a:solidFill>
                <a:latin typeface="Arial" panose="020B0604020202020204" pitchFamily="34" charset="0"/>
                <a:ea typeface="Calibri" panose="020F0502020204030204" pitchFamily="34" charset="0"/>
                <a:cs typeface="Times New Roman" panose="02020603050405020304" pitchFamily="18" charset="0"/>
              </a:rPr>
              <a:t>Positive experiences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Flowchart: Connector 23">
            <a:extLst>
              <a:ext uri="{FF2B5EF4-FFF2-40B4-BE49-F238E27FC236}">
                <a16:creationId xmlns:a16="http://schemas.microsoft.com/office/drawing/2014/main" id="{93A3CECC-B57A-4A67-8EE3-0C2A24C2683B}"/>
              </a:ext>
            </a:extLst>
          </p:cNvPr>
          <p:cNvSpPr/>
          <p:nvPr/>
        </p:nvSpPr>
        <p:spPr>
          <a:xfrm>
            <a:off x="6213131" y="962010"/>
            <a:ext cx="378373" cy="362607"/>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a:extLst>
              <a:ext uri="{FF2B5EF4-FFF2-40B4-BE49-F238E27FC236}">
                <a16:creationId xmlns:a16="http://schemas.microsoft.com/office/drawing/2014/main" id="{6A568A2E-21EA-4E57-88C5-974D116A308F}"/>
              </a:ext>
            </a:extLst>
          </p:cNvPr>
          <p:cNvSpPr/>
          <p:nvPr/>
        </p:nvSpPr>
        <p:spPr>
          <a:xfrm>
            <a:off x="5906813" y="2486307"/>
            <a:ext cx="378373" cy="362607"/>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a:extLst>
              <a:ext uri="{FF2B5EF4-FFF2-40B4-BE49-F238E27FC236}">
                <a16:creationId xmlns:a16="http://schemas.microsoft.com/office/drawing/2014/main" id="{051615FF-005C-47C0-93C6-13B4A53C8D4F}"/>
              </a:ext>
            </a:extLst>
          </p:cNvPr>
          <p:cNvSpPr/>
          <p:nvPr/>
        </p:nvSpPr>
        <p:spPr>
          <a:xfrm>
            <a:off x="6612713" y="1933212"/>
            <a:ext cx="378373" cy="362607"/>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a:extLst>
              <a:ext uri="{FF2B5EF4-FFF2-40B4-BE49-F238E27FC236}">
                <a16:creationId xmlns:a16="http://schemas.microsoft.com/office/drawing/2014/main" id="{E9BB3F7B-3C50-4C8D-97D8-C0D4E0E407EC}"/>
              </a:ext>
            </a:extLst>
          </p:cNvPr>
          <p:cNvSpPr/>
          <p:nvPr/>
        </p:nvSpPr>
        <p:spPr>
          <a:xfrm>
            <a:off x="7249380" y="1297191"/>
            <a:ext cx="378373" cy="362607"/>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BF56693A-FAC8-4B5E-8036-CACF147351E8}"/>
              </a:ext>
            </a:extLst>
          </p:cNvPr>
          <p:cNvSpPr/>
          <p:nvPr/>
        </p:nvSpPr>
        <p:spPr>
          <a:xfrm>
            <a:off x="7170658" y="2554395"/>
            <a:ext cx="378373" cy="362607"/>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a:extLst>
              <a:ext uri="{FF2B5EF4-FFF2-40B4-BE49-F238E27FC236}">
                <a16:creationId xmlns:a16="http://schemas.microsoft.com/office/drawing/2014/main" id="{397E2531-FAF0-40B2-BFC6-7F5FFA7936A5}"/>
              </a:ext>
            </a:extLst>
          </p:cNvPr>
          <p:cNvSpPr/>
          <p:nvPr/>
        </p:nvSpPr>
        <p:spPr>
          <a:xfrm>
            <a:off x="7993222" y="2004057"/>
            <a:ext cx="378373" cy="362607"/>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a:extLst>
              <a:ext uri="{FF2B5EF4-FFF2-40B4-BE49-F238E27FC236}">
                <a16:creationId xmlns:a16="http://schemas.microsoft.com/office/drawing/2014/main" id="{A0CB4CC7-A994-4ACF-8337-87E88568FE16}"/>
              </a:ext>
            </a:extLst>
          </p:cNvPr>
          <p:cNvSpPr/>
          <p:nvPr/>
        </p:nvSpPr>
        <p:spPr>
          <a:xfrm>
            <a:off x="5035476" y="1621658"/>
            <a:ext cx="317417" cy="362607"/>
          </a:xfrm>
          <a:prstGeom prst="flowChartConnector">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a:extLst>
              <a:ext uri="{FF2B5EF4-FFF2-40B4-BE49-F238E27FC236}">
                <a16:creationId xmlns:a16="http://schemas.microsoft.com/office/drawing/2014/main" id="{5C2505D3-E1D5-4375-9298-C252ECC3EFE2}"/>
              </a:ext>
            </a:extLst>
          </p:cNvPr>
          <p:cNvSpPr/>
          <p:nvPr/>
        </p:nvSpPr>
        <p:spPr>
          <a:xfrm>
            <a:off x="2800565" y="2521500"/>
            <a:ext cx="378373" cy="362607"/>
          </a:xfrm>
          <a:prstGeom prst="flowChartConnector">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a:extLst>
              <a:ext uri="{FF2B5EF4-FFF2-40B4-BE49-F238E27FC236}">
                <a16:creationId xmlns:a16="http://schemas.microsoft.com/office/drawing/2014/main" id="{71AA4CD3-72C5-412B-AEA9-AF460D531787}"/>
              </a:ext>
            </a:extLst>
          </p:cNvPr>
          <p:cNvSpPr/>
          <p:nvPr/>
        </p:nvSpPr>
        <p:spPr>
          <a:xfrm>
            <a:off x="4642968" y="2366664"/>
            <a:ext cx="378373" cy="362607"/>
          </a:xfrm>
          <a:prstGeom prst="flowChartConnector">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a:extLst>
              <a:ext uri="{FF2B5EF4-FFF2-40B4-BE49-F238E27FC236}">
                <a16:creationId xmlns:a16="http://schemas.microsoft.com/office/drawing/2014/main" id="{CBF8B0E9-D2EB-44E3-ABCE-B550CFC85710}"/>
              </a:ext>
            </a:extLst>
          </p:cNvPr>
          <p:cNvSpPr/>
          <p:nvPr/>
        </p:nvSpPr>
        <p:spPr>
          <a:xfrm>
            <a:off x="3690225" y="2004947"/>
            <a:ext cx="378373" cy="362607"/>
          </a:xfrm>
          <a:prstGeom prst="flowChartConnector">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57757054-ECF9-4DBF-9F20-98D82CDE2933}"/>
              </a:ext>
            </a:extLst>
          </p:cNvPr>
          <p:cNvSpPr/>
          <p:nvPr/>
        </p:nvSpPr>
        <p:spPr>
          <a:xfrm>
            <a:off x="4187711" y="1280127"/>
            <a:ext cx="378373" cy="362607"/>
          </a:xfrm>
          <a:prstGeom prst="flowChartConnector">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6760AC6-AC45-4216-B736-9E2CC9A3CFE3}"/>
              </a:ext>
            </a:extLst>
          </p:cNvPr>
          <p:cNvSpPr txBox="1"/>
          <p:nvPr/>
        </p:nvSpPr>
        <p:spPr>
          <a:xfrm>
            <a:off x="859780" y="1143313"/>
            <a:ext cx="1936484" cy="1815882"/>
          </a:xfrm>
          <a:prstGeom prst="rect">
            <a:avLst/>
          </a:prstGeom>
          <a:noFill/>
        </p:spPr>
        <p:txBody>
          <a:bodyPr wrap="square" rtlCol="0">
            <a:spAutoFit/>
          </a:bodyPr>
          <a:lstStyle/>
          <a:p>
            <a:r>
              <a:rPr lang="en-GB" sz="1600" dirty="0">
                <a:solidFill>
                  <a:schemeClr val="tx2"/>
                </a:solidFill>
                <a:latin typeface="Arial" panose="020B0604020202020204" pitchFamily="34" charset="0"/>
                <a:cs typeface="Arial" panose="020B0604020202020204" pitchFamily="34" charset="0"/>
              </a:rPr>
              <a:t>Snatching toys</a:t>
            </a:r>
          </a:p>
          <a:p>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Running away</a:t>
            </a:r>
          </a:p>
          <a:p>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Biting &amp; scratching</a:t>
            </a:r>
          </a:p>
          <a:p>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Refusal</a:t>
            </a:r>
          </a:p>
          <a:p>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Hiding   Crying</a:t>
            </a:r>
          </a:p>
        </p:txBody>
      </p:sp>
      <p:sp>
        <p:nvSpPr>
          <p:cNvPr id="35" name="TextBox 34">
            <a:extLst>
              <a:ext uri="{FF2B5EF4-FFF2-40B4-BE49-F238E27FC236}">
                <a16:creationId xmlns:a16="http://schemas.microsoft.com/office/drawing/2014/main" id="{45568980-0A48-4360-86E0-2F64D47CD680}"/>
              </a:ext>
            </a:extLst>
          </p:cNvPr>
          <p:cNvSpPr txBox="1"/>
          <p:nvPr/>
        </p:nvSpPr>
        <p:spPr>
          <a:xfrm>
            <a:off x="8006110" y="1106256"/>
            <a:ext cx="2802460" cy="1815882"/>
          </a:xfrm>
          <a:prstGeom prst="rect">
            <a:avLst/>
          </a:prstGeom>
          <a:noFill/>
        </p:spPr>
        <p:txBody>
          <a:bodyPr wrap="square" rtlCol="0">
            <a:spAutoFit/>
          </a:bodyPr>
          <a:lstStyle/>
          <a:p>
            <a:r>
              <a:rPr lang="en-GB" sz="1600" dirty="0">
                <a:solidFill>
                  <a:schemeClr val="tx2"/>
                </a:solidFill>
                <a:latin typeface="Arial" panose="020B0604020202020204" pitchFamily="34" charset="0"/>
                <a:cs typeface="Arial" panose="020B0604020202020204" pitchFamily="34" charset="0"/>
              </a:rPr>
              <a:t>Communicate needs/feelings</a:t>
            </a:r>
          </a:p>
          <a:p>
            <a:pPr algn="r"/>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                 Playing with peers</a:t>
            </a:r>
          </a:p>
          <a:p>
            <a:pPr algn="r"/>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              Being kind to others</a:t>
            </a:r>
          </a:p>
          <a:p>
            <a:pPr algn="r"/>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           Following instructions</a:t>
            </a:r>
          </a:p>
          <a:p>
            <a:pPr algn="r"/>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             Able to self-regulate </a:t>
            </a:r>
          </a:p>
        </p:txBody>
      </p:sp>
      <p:sp>
        <p:nvSpPr>
          <p:cNvPr id="36" name="TextBox 35">
            <a:extLst>
              <a:ext uri="{FF2B5EF4-FFF2-40B4-BE49-F238E27FC236}">
                <a16:creationId xmlns:a16="http://schemas.microsoft.com/office/drawing/2014/main" id="{6FE02D3D-F528-48EA-A60F-9045F08CDE49}"/>
              </a:ext>
            </a:extLst>
          </p:cNvPr>
          <p:cNvSpPr txBox="1"/>
          <p:nvPr/>
        </p:nvSpPr>
        <p:spPr>
          <a:xfrm>
            <a:off x="866631" y="3692614"/>
            <a:ext cx="3867867" cy="1323439"/>
          </a:xfrm>
          <a:prstGeom prst="rect">
            <a:avLst/>
          </a:prstGeom>
          <a:noFill/>
        </p:spPr>
        <p:txBody>
          <a:bodyPr wrap="square" rtlCol="0">
            <a:spAutoFit/>
          </a:bodyPr>
          <a:lstStyle/>
          <a:p>
            <a:r>
              <a:rPr lang="en-GB" sz="1600" dirty="0">
                <a:solidFill>
                  <a:schemeClr val="tx2"/>
                </a:solidFill>
                <a:latin typeface="Arial" panose="020B0604020202020204" pitchFamily="34" charset="0"/>
                <a:cs typeface="Arial" panose="020B0604020202020204" pitchFamily="34" charset="0"/>
              </a:rPr>
              <a:t>Frustrated   Confused   Ignored</a:t>
            </a:r>
          </a:p>
          <a:p>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Under threat   Sad</a:t>
            </a:r>
          </a:p>
          <a:p>
            <a:endParaRPr lang="en-GB" sz="8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Lonely    Scared</a:t>
            </a:r>
          </a:p>
          <a:p>
            <a:endParaRPr lang="en-GB" sz="16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865B9FD-F57F-4669-8741-993CF04FF4C2}"/>
              </a:ext>
            </a:extLst>
          </p:cNvPr>
          <p:cNvSpPr txBox="1"/>
          <p:nvPr/>
        </p:nvSpPr>
        <p:spPr>
          <a:xfrm>
            <a:off x="866488" y="5385734"/>
            <a:ext cx="4619991" cy="1077218"/>
          </a:xfrm>
          <a:prstGeom prst="rect">
            <a:avLst/>
          </a:prstGeom>
          <a:noFill/>
        </p:spPr>
        <p:txBody>
          <a:bodyPr wrap="square" rtlCol="0">
            <a:spAutoFit/>
          </a:bodyPr>
          <a:lstStyle/>
          <a:p>
            <a:r>
              <a:rPr lang="en-GB" sz="1600" dirty="0">
                <a:solidFill>
                  <a:schemeClr val="tx1">
                    <a:lumMod val="75000"/>
                    <a:lumOff val="25000"/>
                  </a:schemeClr>
                </a:solidFill>
                <a:latin typeface="Arial" panose="020B0604020202020204" pitchFamily="34" charset="0"/>
                <a:cs typeface="Arial" panose="020B0604020202020204" pitchFamily="34" charset="0"/>
              </a:rPr>
              <a:t>Not being understood  Too rushed</a:t>
            </a:r>
          </a:p>
          <a:p>
            <a:endParaRPr lang="en-GB" sz="800" dirty="0">
              <a:solidFill>
                <a:schemeClr val="tx1">
                  <a:lumMod val="75000"/>
                  <a:lumOff val="25000"/>
                </a:schemeClr>
              </a:solidFill>
              <a:latin typeface="Arial" panose="020B0604020202020204" pitchFamily="34" charset="0"/>
              <a:cs typeface="Arial" panose="020B0604020202020204" pitchFamily="34" charset="0"/>
            </a:endParaRPr>
          </a:p>
          <a:p>
            <a:r>
              <a:rPr lang="en-GB" sz="1600" dirty="0">
                <a:solidFill>
                  <a:schemeClr val="tx1">
                    <a:lumMod val="75000"/>
                    <a:lumOff val="25000"/>
                  </a:schemeClr>
                </a:solidFill>
                <a:latin typeface="Arial" panose="020B0604020202020204" pitchFamily="34" charset="0"/>
                <a:cs typeface="Arial" panose="020B0604020202020204" pitchFamily="34" charset="0"/>
              </a:rPr>
              <a:t>Not being able to communicate my feelings</a:t>
            </a:r>
          </a:p>
          <a:p>
            <a:endParaRPr lang="en-GB" sz="800" dirty="0">
              <a:solidFill>
                <a:schemeClr val="tx1">
                  <a:lumMod val="75000"/>
                  <a:lumOff val="25000"/>
                </a:schemeClr>
              </a:solidFill>
              <a:latin typeface="Arial" panose="020B0604020202020204" pitchFamily="34" charset="0"/>
              <a:cs typeface="Arial" panose="020B0604020202020204" pitchFamily="34" charset="0"/>
            </a:endParaRPr>
          </a:p>
          <a:p>
            <a:r>
              <a:rPr lang="en-GB" sz="1600" dirty="0">
                <a:solidFill>
                  <a:schemeClr val="tx1">
                    <a:lumMod val="75000"/>
                    <a:lumOff val="25000"/>
                  </a:schemeClr>
                </a:solidFill>
                <a:latin typeface="Arial" panose="020B0604020202020204" pitchFamily="34" charset="0"/>
                <a:cs typeface="Arial" panose="020B0604020202020204" pitchFamily="34" charset="0"/>
              </a:rPr>
              <a:t>Inconsistent practice     Being blamed</a:t>
            </a:r>
          </a:p>
        </p:txBody>
      </p:sp>
      <p:sp>
        <p:nvSpPr>
          <p:cNvPr id="38" name="TextBox 37">
            <a:extLst>
              <a:ext uri="{FF2B5EF4-FFF2-40B4-BE49-F238E27FC236}">
                <a16:creationId xmlns:a16="http://schemas.microsoft.com/office/drawing/2014/main" id="{5CC1AE36-360A-483C-ADC7-503DB2C50948}"/>
              </a:ext>
            </a:extLst>
          </p:cNvPr>
          <p:cNvSpPr txBox="1"/>
          <p:nvPr/>
        </p:nvSpPr>
        <p:spPr>
          <a:xfrm>
            <a:off x="6921785" y="3618945"/>
            <a:ext cx="3879654" cy="707886"/>
          </a:xfrm>
          <a:prstGeom prst="rect">
            <a:avLst/>
          </a:prstGeom>
          <a:noFill/>
        </p:spPr>
        <p:txBody>
          <a:bodyPr wrap="square" rtlCol="0">
            <a:spAutoFit/>
          </a:bodyPr>
          <a:lstStyle/>
          <a:p>
            <a:pPr algn="r"/>
            <a:r>
              <a:rPr lang="en-GB" sz="1600" dirty="0">
                <a:solidFill>
                  <a:schemeClr val="tx2"/>
                </a:solidFill>
                <a:latin typeface="Arial" panose="020B0604020202020204" pitchFamily="34" charset="0"/>
                <a:cs typeface="Arial" panose="020B0604020202020204" pitchFamily="34" charset="0"/>
              </a:rPr>
              <a:t>Included    Proud     Welcomed    Safe</a:t>
            </a:r>
          </a:p>
          <a:p>
            <a:pPr algn="r"/>
            <a:endParaRPr lang="en-GB" sz="800" dirty="0">
              <a:solidFill>
                <a:schemeClr val="tx2"/>
              </a:solidFill>
              <a:latin typeface="Arial" panose="020B0604020202020204" pitchFamily="34" charset="0"/>
              <a:cs typeface="Arial" panose="020B0604020202020204" pitchFamily="34" charset="0"/>
            </a:endParaRPr>
          </a:p>
          <a:p>
            <a:pPr algn="r"/>
            <a:r>
              <a:rPr lang="en-GB" sz="1600" dirty="0">
                <a:solidFill>
                  <a:schemeClr val="tx2"/>
                </a:solidFill>
                <a:latin typeface="Arial" panose="020B0604020202020204" pitchFamily="34" charset="0"/>
                <a:cs typeface="Arial" panose="020B0604020202020204" pitchFamily="34" charset="0"/>
              </a:rPr>
              <a:t>                         Confident    Understood </a:t>
            </a:r>
          </a:p>
        </p:txBody>
      </p:sp>
      <p:sp>
        <p:nvSpPr>
          <p:cNvPr id="41" name="TextBox 40">
            <a:extLst>
              <a:ext uri="{FF2B5EF4-FFF2-40B4-BE49-F238E27FC236}">
                <a16:creationId xmlns:a16="http://schemas.microsoft.com/office/drawing/2014/main" id="{E270CF07-02AD-446A-A46F-E73BDEA3EB09}"/>
              </a:ext>
            </a:extLst>
          </p:cNvPr>
          <p:cNvSpPr txBox="1"/>
          <p:nvPr/>
        </p:nvSpPr>
        <p:spPr>
          <a:xfrm>
            <a:off x="6107950" y="5253004"/>
            <a:ext cx="4636251" cy="1477328"/>
          </a:xfrm>
          <a:prstGeom prst="rect">
            <a:avLst/>
          </a:prstGeom>
          <a:noFill/>
        </p:spPr>
        <p:txBody>
          <a:bodyPr wrap="square" rtlCol="0">
            <a:spAutoFit/>
          </a:bodyPr>
          <a:lstStyle/>
          <a:p>
            <a:r>
              <a:rPr lang="en-GB" dirty="0"/>
              <a:t>                                 </a:t>
            </a:r>
            <a:r>
              <a:rPr lang="en-GB" sz="1600" dirty="0">
                <a:solidFill>
                  <a:srgbClr val="1E2A5A"/>
                </a:solidFill>
                <a:latin typeface="Arial" panose="020B0604020202020204" pitchFamily="34" charset="0"/>
                <a:cs typeface="Arial" panose="020B0604020202020204" pitchFamily="34" charset="0"/>
              </a:rPr>
              <a:t>Time</a:t>
            </a:r>
            <a:r>
              <a:rPr lang="en-GB" dirty="0"/>
              <a:t>   </a:t>
            </a:r>
            <a:r>
              <a:rPr lang="en-GB" sz="1600" dirty="0">
                <a:solidFill>
                  <a:srgbClr val="1E2A5A"/>
                </a:solidFill>
                <a:latin typeface="Arial" panose="020B0604020202020204" pitchFamily="34" charset="0"/>
                <a:cs typeface="Arial" panose="020B0604020202020204" pitchFamily="34" charset="0"/>
              </a:rPr>
              <a:t>Consistent approaches</a:t>
            </a:r>
          </a:p>
          <a:p>
            <a:endParaRPr lang="en-GB" sz="800" dirty="0">
              <a:solidFill>
                <a:srgbClr val="1E2A5A"/>
              </a:solidFill>
              <a:latin typeface="Arial" panose="020B0604020202020204" pitchFamily="34" charset="0"/>
              <a:cs typeface="Arial" panose="020B0604020202020204" pitchFamily="34" charset="0"/>
            </a:endParaRPr>
          </a:p>
          <a:p>
            <a:r>
              <a:rPr lang="en-GB" sz="1600" dirty="0">
                <a:solidFill>
                  <a:schemeClr val="tx1">
                    <a:lumMod val="75000"/>
                    <a:lumOff val="25000"/>
                  </a:schemeClr>
                </a:solidFill>
                <a:latin typeface="Arial" panose="020B0604020202020204" pitchFamily="34" charset="0"/>
                <a:cs typeface="Arial" panose="020B0604020202020204" pitchFamily="34" charset="0"/>
              </a:rPr>
              <a:t>                          Adults listen and are patient</a:t>
            </a:r>
            <a:endParaRPr lang="en-GB" sz="1600" dirty="0">
              <a:solidFill>
                <a:srgbClr val="1E2A5A"/>
              </a:solidFill>
              <a:latin typeface="Arial" panose="020B0604020202020204" pitchFamily="34" charset="0"/>
              <a:cs typeface="Arial" panose="020B0604020202020204" pitchFamily="34" charset="0"/>
            </a:endParaRPr>
          </a:p>
          <a:p>
            <a:endParaRPr lang="en-GB" sz="800" dirty="0">
              <a:solidFill>
                <a:srgbClr val="1E2A5A"/>
              </a:solidFill>
              <a:latin typeface="Arial" panose="020B0604020202020204" pitchFamily="34" charset="0"/>
              <a:cs typeface="Arial" panose="020B0604020202020204" pitchFamily="34" charset="0"/>
            </a:endParaRPr>
          </a:p>
          <a:p>
            <a:r>
              <a:rPr lang="en-GB" sz="1600" dirty="0">
                <a:solidFill>
                  <a:schemeClr val="tx1">
                    <a:lumMod val="75000"/>
                    <a:lumOff val="25000"/>
                  </a:schemeClr>
                </a:solidFill>
                <a:latin typeface="Arial" panose="020B0604020202020204" pitchFamily="34" charset="0"/>
                <a:cs typeface="Arial" panose="020B0604020202020204" pitchFamily="34" charset="0"/>
              </a:rPr>
              <a:t>Access to a  range of communication aids</a:t>
            </a:r>
          </a:p>
          <a:p>
            <a:endParaRPr lang="en-GB" sz="800" dirty="0">
              <a:solidFill>
                <a:schemeClr val="tx1">
                  <a:lumMod val="75000"/>
                  <a:lumOff val="25000"/>
                </a:schemeClr>
              </a:solidFill>
              <a:latin typeface="Arial" panose="020B0604020202020204" pitchFamily="34" charset="0"/>
              <a:cs typeface="Arial" panose="020B0604020202020204" pitchFamily="34" charset="0"/>
            </a:endParaRPr>
          </a:p>
          <a:p>
            <a:r>
              <a:rPr lang="en-GB" sz="1600" dirty="0">
                <a:solidFill>
                  <a:schemeClr val="tx1">
                    <a:lumMod val="75000"/>
                    <a:lumOff val="25000"/>
                  </a:schemeClr>
                </a:solidFill>
                <a:latin typeface="Arial" panose="020B0604020202020204" pitchFamily="34" charset="0"/>
                <a:cs typeface="Arial" panose="020B0604020202020204" pitchFamily="34" charset="0"/>
              </a:rPr>
              <a:t>‘Now and next’ board   Slowed down</a:t>
            </a:r>
            <a:endParaRPr lang="en-GB" dirty="0">
              <a:solidFill>
                <a:schemeClr val="tx1">
                  <a:lumMod val="75000"/>
                  <a:lumOff val="25000"/>
                </a:schemeClr>
              </a:solidFill>
            </a:endParaRPr>
          </a:p>
        </p:txBody>
      </p:sp>
    </p:spTree>
    <p:extLst>
      <p:ext uri="{BB962C8B-B14F-4D97-AF65-F5344CB8AC3E}">
        <p14:creationId xmlns:p14="http://schemas.microsoft.com/office/powerpoint/2010/main" val="266033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2A5A"/>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2360768-CB2B-42B2-B37C-6D80808940EF}"/>
              </a:ext>
            </a:extLst>
          </p:cNvPr>
          <p:cNvSpPr/>
          <p:nvPr/>
        </p:nvSpPr>
        <p:spPr>
          <a:xfrm>
            <a:off x="9632663" y="5606868"/>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4AA8AD91-E5AE-4CEC-9F9D-A71965E69EDD}"/>
              </a:ext>
            </a:extLst>
          </p:cNvPr>
          <p:cNvSpPr/>
          <p:nvPr/>
        </p:nvSpPr>
        <p:spPr>
          <a:xfrm>
            <a:off x="9824277" y="5556068"/>
            <a:ext cx="2951664" cy="2951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81A17FBA-731F-4D2C-842E-7FC75397E526}"/>
              </a:ext>
            </a:extLst>
          </p:cNvPr>
          <p:cNvSpPr txBox="1"/>
          <p:nvPr/>
        </p:nvSpPr>
        <p:spPr>
          <a:xfrm>
            <a:off x="316823" y="896189"/>
            <a:ext cx="4864777" cy="2632633"/>
          </a:xfrm>
          <a:prstGeom prst="rect">
            <a:avLst/>
          </a:prstGeom>
          <a:noFill/>
        </p:spPr>
        <p:txBody>
          <a:bodyPr wrap="square" rtlCol="0">
            <a:normAutofit/>
          </a:bodyPr>
          <a:lstStyle/>
          <a:p>
            <a:r>
              <a:rPr lang="en-GB" sz="5400" b="1" dirty="0">
                <a:solidFill>
                  <a:srgbClr val="98BF0E"/>
                </a:solidFill>
                <a:latin typeface="Arial" panose="020B0604020202020204" pitchFamily="34" charset="0"/>
                <a:cs typeface="Arial" panose="020B0604020202020204" pitchFamily="34" charset="0"/>
              </a:rPr>
              <a:t>Responding</a:t>
            </a:r>
          </a:p>
        </p:txBody>
      </p:sp>
      <p:pic>
        <p:nvPicPr>
          <p:cNvPr id="3" name="Picture 2">
            <a:extLst>
              <a:ext uri="{FF2B5EF4-FFF2-40B4-BE49-F238E27FC236}">
                <a16:creationId xmlns:a16="http://schemas.microsoft.com/office/drawing/2014/main" id="{6459376C-555E-4109-91C9-D059ACADD020}"/>
              </a:ext>
            </a:extLst>
          </p:cNvPr>
          <p:cNvPicPr>
            <a:picLocks noChangeAspect="1"/>
          </p:cNvPicPr>
          <p:nvPr/>
        </p:nvPicPr>
        <p:blipFill>
          <a:blip r:embed="rId2"/>
          <a:stretch>
            <a:fillRect/>
          </a:stretch>
        </p:blipFill>
        <p:spPr>
          <a:xfrm>
            <a:off x="10397107" y="6064406"/>
            <a:ext cx="1346577" cy="418842"/>
          </a:xfrm>
          <a:prstGeom prst="rect">
            <a:avLst/>
          </a:prstGeom>
        </p:spPr>
      </p:pic>
      <p:pic>
        <p:nvPicPr>
          <p:cNvPr id="6" name="Picture Placeholder 5" descr="Diagram, text&#10;&#10;Description automatically generated">
            <a:extLst>
              <a:ext uri="{FF2B5EF4-FFF2-40B4-BE49-F238E27FC236}">
                <a16:creationId xmlns:a16="http://schemas.microsoft.com/office/drawing/2014/main" id="{CB35E109-563C-43CB-A23B-9EA8EE03DFC2}"/>
              </a:ext>
            </a:extLst>
          </p:cNvPr>
          <p:cNvPicPr>
            <a:picLocks noGrp="1" noChangeAspect="1"/>
          </p:cNvPicPr>
          <p:nvPr>
            <p:ph type="pic" sz="quarter" idx="10"/>
          </p:nvPr>
        </p:nvPicPr>
        <p:blipFill>
          <a:blip r:embed="rId3"/>
          <a:srcRect l="484" r="484"/>
          <a:stretch>
            <a:fillRect/>
          </a:stretch>
        </p:blipFill>
        <p:spPr>
          <a:xfrm>
            <a:off x="6374295" y="-149951"/>
            <a:ext cx="5928473" cy="5985588"/>
          </a:xfrm>
        </p:spPr>
      </p:pic>
    </p:spTree>
    <p:extLst>
      <p:ext uri="{BB962C8B-B14F-4D97-AF65-F5344CB8AC3E}">
        <p14:creationId xmlns:p14="http://schemas.microsoft.com/office/powerpoint/2010/main" val="149197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9ACC2-DA90-430B-AC6D-B5FFBB3C6F4E}"/>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891120-1747-436A-BBB8-1D118B72977D}"/>
              </a:ext>
            </a:extLst>
          </p:cNvPr>
          <p:cNvSpPr txBox="1"/>
          <p:nvPr/>
        </p:nvSpPr>
        <p:spPr>
          <a:xfrm>
            <a:off x="6361021" y="373094"/>
            <a:ext cx="4518921" cy="1454371"/>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Supporting communication</a:t>
            </a:r>
            <a:endParaRPr lang="en-US" dirty="0">
              <a:solidFill>
                <a:srgbClr val="1E2A5A"/>
              </a:solidFill>
            </a:endParaRPr>
          </a:p>
        </p:txBody>
      </p:sp>
      <p:sp>
        <p:nvSpPr>
          <p:cNvPr id="24" name="Rectangle 23">
            <a:extLst>
              <a:ext uri="{FF2B5EF4-FFF2-40B4-BE49-F238E27FC236}">
                <a16:creationId xmlns:a16="http://schemas.microsoft.com/office/drawing/2014/main" id="{509022F6-9F21-4A24-8BE5-6C7A002A798E}"/>
              </a:ext>
            </a:extLst>
          </p:cNvPr>
          <p:cNvSpPr/>
          <p:nvPr/>
        </p:nvSpPr>
        <p:spPr>
          <a:xfrm>
            <a:off x="6285333" y="1913903"/>
            <a:ext cx="5035252" cy="4031873"/>
          </a:xfrm>
          <a:prstGeom prst="rect">
            <a:avLst/>
          </a:prstGeom>
        </p:spPr>
        <p:txBody>
          <a:bodyPr wrap="square">
            <a:spAutoFit/>
          </a:bodyPr>
          <a:lstStyle/>
          <a:p>
            <a:r>
              <a:rPr lang="en-US" sz="2200" dirty="0">
                <a:solidFill>
                  <a:schemeClr val="tx1">
                    <a:lumMod val="65000"/>
                    <a:lumOff val="35000"/>
                  </a:schemeClr>
                </a:solidFill>
                <a:latin typeface="Arial" panose="020B0604020202020204" pitchFamily="34" charset="0"/>
                <a:cs typeface="Arial" panose="020B0604020202020204" pitchFamily="34" charset="0"/>
              </a:rPr>
              <a:t>The child’s actual </a:t>
            </a:r>
            <a:r>
              <a:rPr lang="en-US" sz="2200" dirty="0" err="1">
                <a:solidFill>
                  <a:schemeClr val="tx1">
                    <a:lumMod val="65000"/>
                    <a:lumOff val="35000"/>
                  </a:schemeClr>
                </a:solidFill>
                <a:latin typeface="Arial" panose="020B0604020202020204" pitchFamily="34" charset="0"/>
                <a:cs typeface="Arial" panose="020B0604020202020204" pitchFamily="34" charset="0"/>
              </a:rPr>
              <a:t>behaviour</a:t>
            </a:r>
            <a:r>
              <a:rPr lang="en-US" sz="2200" dirty="0">
                <a:solidFill>
                  <a:schemeClr val="tx1">
                    <a:lumMod val="65000"/>
                    <a:lumOff val="35000"/>
                  </a:schemeClr>
                </a:solidFill>
                <a:latin typeface="Arial" panose="020B0604020202020204" pitchFamily="34" charset="0"/>
                <a:cs typeface="Arial" panose="020B0604020202020204" pitchFamily="34" charset="0"/>
              </a:rPr>
              <a:t>, both positive and negative, is one way of them communicating needs, feelings, thoughts etc.</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dirty="0">
                <a:solidFill>
                  <a:schemeClr val="tx1">
                    <a:lumMod val="65000"/>
                    <a:lumOff val="35000"/>
                  </a:schemeClr>
                </a:solidFill>
                <a:latin typeface="Arial" panose="020B0604020202020204" pitchFamily="34" charset="0"/>
                <a:cs typeface="Arial" panose="020B0604020202020204" pitchFamily="34" charset="0"/>
              </a:rPr>
              <a:t>There is a myriad of resources which can help adults and children communicate visually. </a:t>
            </a:r>
          </a:p>
          <a:p>
            <a:endParaRPr lang="en-US" sz="2200" dirty="0">
              <a:solidFill>
                <a:schemeClr val="tx1">
                  <a:lumMod val="65000"/>
                  <a:lumOff val="35000"/>
                </a:schemeClr>
              </a:solidFill>
              <a:latin typeface="Arial" panose="020B0604020202020204" pitchFamily="34" charset="0"/>
              <a:cs typeface="Arial" panose="020B0604020202020204" pitchFamily="34" charset="0"/>
            </a:endParaRPr>
          </a:p>
          <a:p>
            <a:r>
              <a:rPr lang="en-US" sz="2400" b="1" dirty="0">
                <a:solidFill>
                  <a:schemeClr val="tx1">
                    <a:lumMod val="65000"/>
                    <a:lumOff val="35000"/>
                  </a:schemeClr>
                </a:solidFill>
                <a:latin typeface="Arial" panose="020B0604020202020204" pitchFamily="34" charset="0"/>
                <a:cs typeface="Arial" panose="020B0604020202020204" pitchFamily="34" charset="0"/>
              </a:rPr>
              <a:t>What is being used with your children? Is this being used consistently? Does it work?</a:t>
            </a:r>
            <a:endParaRPr lang="en-US" sz="2400" b="1" dirty="0"/>
          </a:p>
        </p:txBody>
      </p:sp>
      <p:pic>
        <p:nvPicPr>
          <p:cNvPr id="4" name="Picture Placeholder 3" descr="A picture containing person, indoor&#10;&#10;Description automatically generated">
            <a:extLst>
              <a:ext uri="{FF2B5EF4-FFF2-40B4-BE49-F238E27FC236}">
                <a16:creationId xmlns:a16="http://schemas.microsoft.com/office/drawing/2014/main" id="{F4ACED11-196B-4D50-B2C2-0E407EE3AFCA}"/>
              </a:ext>
            </a:extLst>
          </p:cNvPr>
          <p:cNvPicPr>
            <a:picLocks noGrp="1" noChangeAspect="1"/>
          </p:cNvPicPr>
          <p:nvPr>
            <p:ph type="pic" sz="quarter" idx="10"/>
          </p:nvPr>
        </p:nvPicPr>
        <p:blipFill>
          <a:blip r:embed="rId2"/>
          <a:srcRect l="476" r="476"/>
          <a:stretch>
            <a:fillRect/>
          </a:stretch>
        </p:blipFill>
        <p:spPr>
          <a:xfrm>
            <a:off x="-838200" y="-1370013"/>
            <a:ext cx="6934200" cy="7000876"/>
          </a:xfrm>
          <a:solidFill>
            <a:schemeClr val="bg1">
              <a:lumMod val="65000"/>
            </a:schemeClr>
          </a:solidFill>
          <a:effectLst>
            <a:outerShdw dist="355600" dir="5520000" algn="tl" rotWithShape="0">
              <a:prstClr val="black">
                <a:alpha val="6000"/>
              </a:prstClr>
            </a:outerShdw>
          </a:effectLst>
        </p:spPr>
      </p:pic>
      <p:sp>
        <p:nvSpPr>
          <p:cNvPr id="13" name="Oval 12">
            <a:extLst>
              <a:ext uri="{FF2B5EF4-FFF2-40B4-BE49-F238E27FC236}">
                <a16:creationId xmlns:a16="http://schemas.microsoft.com/office/drawing/2014/main" id="{AC9BF47B-C5F2-43FF-8C17-14DB63A7376F}"/>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Oval 13">
            <a:extLst>
              <a:ext uri="{FF2B5EF4-FFF2-40B4-BE49-F238E27FC236}">
                <a16:creationId xmlns:a16="http://schemas.microsoft.com/office/drawing/2014/main" id="{0D7BDC64-279C-4C4D-BB18-581BEA6C0FE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id="{80B96118-7117-45DC-B512-57AFEE1A8803}"/>
              </a:ext>
            </a:extLst>
          </p:cNvPr>
          <p:cNvPicPr>
            <a:picLocks noChangeAspect="1"/>
          </p:cNvPicPr>
          <p:nvPr/>
        </p:nvPicPr>
        <p:blipFill>
          <a:blip r:embed="rId3"/>
          <a:stretch>
            <a:fillRect/>
          </a:stretch>
        </p:blipFill>
        <p:spPr>
          <a:xfrm>
            <a:off x="10439742" y="6047454"/>
            <a:ext cx="1307802" cy="397409"/>
          </a:xfrm>
          <a:prstGeom prst="rect">
            <a:avLst/>
          </a:prstGeom>
        </p:spPr>
      </p:pic>
    </p:spTree>
    <p:extLst>
      <p:ext uri="{BB962C8B-B14F-4D97-AF65-F5344CB8AC3E}">
        <p14:creationId xmlns:p14="http://schemas.microsoft.com/office/powerpoint/2010/main" val="4920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38022" y="349303"/>
            <a:ext cx="5644304" cy="1440220"/>
          </a:xfrm>
          <a:prstGeom prst="rect">
            <a:avLst/>
          </a:prstGeom>
          <a:noFill/>
        </p:spPr>
        <p:txBody>
          <a:bodyPr wrap="square" rtlCol="0">
            <a:normAutofit fontScale="92500"/>
          </a:bodyPr>
          <a:lstStyle/>
          <a:p>
            <a:r>
              <a:rPr lang="en-GB" sz="4000" b="1" dirty="0">
                <a:solidFill>
                  <a:srgbClr val="1E2A5A"/>
                </a:solidFill>
                <a:latin typeface="Arial" panose="020B0604020202020204" pitchFamily="34" charset="0"/>
                <a:cs typeface="Arial" panose="020B0604020202020204" pitchFamily="34" charset="0"/>
              </a:rPr>
              <a:t>Creating a climate for positive communication</a:t>
            </a:r>
            <a:endParaRPr lang="en-US"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33314" y="1707804"/>
            <a:ext cx="8488015" cy="4647426"/>
          </a:xfrm>
          <a:prstGeom prst="rect">
            <a:avLst/>
          </a:prstGeom>
        </p:spPr>
        <p:txBody>
          <a:bodyPr wrap="square">
            <a:spAutoFit/>
          </a:bodyPr>
          <a:lstStyle/>
          <a:p>
            <a:r>
              <a:rPr lang="en-US" sz="2200" dirty="0">
                <a:solidFill>
                  <a:schemeClr val="tx2"/>
                </a:solidFill>
                <a:latin typeface="Arial" panose="020B0604020202020204" pitchFamily="34" charset="0"/>
                <a:cs typeface="Arial" panose="020B0604020202020204" pitchFamily="34" charset="0"/>
              </a:rPr>
              <a:t>Take some time to consider how your physical environment (and social and  emotional environment) provides the ‘climate’ which </a:t>
            </a:r>
            <a:r>
              <a:rPr lang="en-US" sz="2200" dirty="0" err="1">
                <a:solidFill>
                  <a:schemeClr val="tx2"/>
                </a:solidFill>
                <a:latin typeface="Arial" panose="020B0604020202020204" pitchFamily="34" charset="0"/>
                <a:cs typeface="Arial" panose="020B0604020202020204" pitchFamily="34" charset="0"/>
              </a:rPr>
              <a:t>maximises</a:t>
            </a:r>
            <a:r>
              <a:rPr lang="en-US" sz="2200" dirty="0">
                <a:solidFill>
                  <a:schemeClr val="tx2"/>
                </a:solidFill>
                <a:latin typeface="Arial" panose="020B0604020202020204" pitchFamily="34" charset="0"/>
                <a:cs typeface="Arial" panose="020B0604020202020204" pitchFamily="34" charset="0"/>
              </a:rPr>
              <a:t> the potential for the children who have communication difficulties to be able to communicate successfully.</a:t>
            </a:r>
          </a:p>
          <a:p>
            <a:endParaRPr lang="en-US" sz="8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Positive and enabling relationships with adults and peers</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Consistent practice</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Shared strategies (embedded in plans)</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 language rich environment</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Established routines and responses (including use of scripts)</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Safe places</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Use of communication aids</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Differentiated planning</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Acknowledgement of successes</a:t>
            </a:r>
          </a:p>
          <a:p>
            <a:pPr marL="342900" indent="-3429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Support from other professionals</a:t>
            </a: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9071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8" y="580169"/>
            <a:ext cx="6181747" cy="1440220"/>
          </a:xfrm>
          <a:prstGeom prst="rect">
            <a:avLst/>
          </a:prstGeom>
          <a:noFill/>
        </p:spPr>
        <p:txBody>
          <a:bodyPr wrap="square" rtlCol="0">
            <a:normAutofit fontScale="85000" lnSpcReduction="20000"/>
          </a:bodyPr>
          <a:lstStyle/>
          <a:p>
            <a:r>
              <a:rPr lang="en-US" sz="4800" b="1" dirty="0">
                <a:solidFill>
                  <a:srgbClr val="1E2A5A"/>
                </a:solidFill>
                <a:latin typeface="Arial" panose="020B0604020202020204" pitchFamily="34" charset="0"/>
                <a:cs typeface="Arial" panose="020B0604020202020204" pitchFamily="34" charset="0"/>
              </a:rPr>
              <a:t>First and foremost:</a:t>
            </a:r>
          </a:p>
          <a:p>
            <a:r>
              <a:rPr lang="en-US" sz="4000" b="1" dirty="0">
                <a:solidFill>
                  <a:srgbClr val="1E2A5A"/>
                </a:solidFill>
                <a:latin typeface="Arial" panose="020B0604020202020204" pitchFamily="34" charset="0"/>
                <a:cs typeface="Arial" panose="020B0604020202020204" pitchFamily="34" charset="0"/>
              </a:rPr>
              <a:t>Building positive and trusting relationships</a:t>
            </a:r>
          </a:p>
        </p:txBody>
      </p:sp>
      <p:sp>
        <p:nvSpPr>
          <p:cNvPr id="11" name="Rectangle 10">
            <a:extLst>
              <a:ext uri="{FF2B5EF4-FFF2-40B4-BE49-F238E27FC236}">
                <a16:creationId xmlns:a16="http://schemas.microsoft.com/office/drawing/2014/main" id="{3DA7BECE-966A-4309-874D-6430FACB99D3}"/>
              </a:ext>
            </a:extLst>
          </p:cNvPr>
          <p:cNvSpPr/>
          <p:nvPr/>
        </p:nvSpPr>
        <p:spPr>
          <a:xfrm>
            <a:off x="647439" y="2043658"/>
            <a:ext cx="8488015" cy="4062651"/>
          </a:xfrm>
          <a:prstGeom prst="rect">
            <a:avLst/>
          </a:prstGeom>
        </p:spPr>
        <p:txBody>
          <a:bodyPr wrap="square">
            <a:spAutoFit/>
          </a:bodyPr>
          <a:lstStyle/>
          <a:p>
            <a:r>
              <a:rPr lang="en-GB" sz="2200" dirty="0">
                <a:solidFill>
                  <a:schemeClr val="tx2"/>
                </a:solidFill>
                <a:latin typeface="Arial" panose="020B0604020202020204" pitchFamily="34" charset="0"/>
                <a:cs typeface="Arial" panose="020B0604020202020204" pitchFamily="34" charset="0"/>
              </a:rPr>
              <a:t>The importance of establishing positive relationships with children is fundamental to their wellbeing and their capacity to flourish. A positive relationship provides an environment within which children feel safe, valued, supported, and where they can get it ’wrong’.</a:t>
            </a:r>
          </a:p>
          <a:p>
            <a:endParaRPr lang="en-GB" sz="800" dirty="0">
              <a:solidFill>
                <a:schemeClr val="tx2"/>
              </a:solidFill>
              <a:latin typeface="Arial" panose="020B0604020202020204" pitchFamily="34" charset="0"/>
              <a:cs typeface="Arial" panose="020B0604020202020204" pitchFamily="34" charset="0"/>
            </a:endParaRPr>
          </a:p>
          <a:p>
            <a:r>
              <a:rPr lang="en-GB" sz="2200" dirty="0">
                <a:solidFill>
                  <a:schemeClr val="tx2"/>
                </a:solidFill>
                <a:latin typeface="Arial" panose="020B0604020202020204" pitchFamily="34" charset="0"/>
                <a:cs typeface="Arial" panose="020B0604020202020204" pitchFamily="34" charset="0"/>
              </a:rPr>
              <a:t>Think of Maslow’s hierarchy of needs. Positive relationships underpin this from bottom to top.</a:t>
            </a:r>
          </a:p>
          <a:p>
            <a:endParaRPr lang="en-GB" sz="800" dirty="0">
              <a:solidFill>
                <a:schemeClr val="tx2"/>
              </a:solidFill>
              <a:latin typeface="Arial" panose="020B0604020202020204" pitchFamily="34" charset="0"/>
              <a:cs typeface="Arial" panose="020B0604020202020204" pitchFamily="34" charset="0"/>
            </a:endParaRPr>
          </a:p>
          <a:p>
            <a:r>
              <a:rPr lang="en-GB" sz="2200" b="1" dirty="0">
                <a:solidFill>
                  <a:schemeClr val="tx2"/>
                </a:solidFill>
                <a:latin typeface="Arial" panose="020B0604020202020204" pitchFamily="34" charset="0"/>
                <a:cs typeface="Arial" panose="020B0604020202020204" pitchFamily="34" charset="0"/>
              </a:rPr>
              <a:t>To consider:</a:t>
            </a:r>
          </a:p>
          <a:p>
            <a:pPr marL="342900" indent="-342900">
              <a:buFont typeface="Arial" panose="020B0604020202020204" pitchFamily="34" charset="0"/>
              <a:buChar char="•"/>
            </a:pPr>
            <a:r>
              <a:rPr lang="en-GB" sz="2200" dirty="0">
                <a:solidFill>
                  <a:schemeClr val="tx2"/>
                </a:solidFill>
                <a:latin typeface="Arial" panose="020B0604020202020204" pitchFamily="34" charset="0"/>
                <a:cs typeface="Arial" panose="020B0604020202020204" pitchFamily="34" charset="0"/>
              </a:rPr>
              <a:t>How do we build relationships? What aspects of a relationship are particularly important for a child with SLCN?</a:t>
            </a:r>
          </a:p>
          <a:p>
            <a:pPr marL="342900" indent="-342900">
              <a:buFont typeface="Arial" panose="020B0604020202020204" pitchFamily="34" charset="0"/>
              <a:buChar char="•"/>
            </a:pPr>
            <a:r>
              <a:rPr lang="en-GB" sz="2200" dirty="0">
                <a:solidFill>
                  <a:schemeClr val="tx2"/>
                </a:solidFill>
                <a:latin typeface="Arial" panose="020B0604020202020204" pitchFamily="34" charset="0"/>
                <a:cs typeface="Arial" panose="020B0604020202020204" pitchFamily="34" charset="0"/>
              </a:rPr>
              <a:t>How do we support SLCN children to build positive relationships with their peers and vice-versa?</a:t>
            </a: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hought Bubble: Cloud 1">
            <a:extLst>
              <a:ext uri="{FF2B5EF4-FFF2-40B4-BE49-F238E27FC236}">
                <a16:creationId xmlns:a16="http://schemas.microsoft.com/office/drawing/2014/main" id="{57A87ABC-47F7-4971-A86E-8BACAFCB2D1C}"/>
              </a:ext>
            </a:extLst>
          </p:cNvPr>
          <p:cNvSpPr/>
          <p:nvPr/>
        </p:nvSpPr>
        <p:spPr>
          <a:xfrm>
            <a:off x="8919153" y="1953168"/>
            <a:ext cx="3199024" cy="2951664"/>
          </a:xfrm>
          <a:prstGeom prst="cloudCallout">
            <a:avLst>
              <a:gd name="adj1" fmla="val -41937"/>
              <a:gd name="adj2" fmla="val 781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Arial" panose="020B0604020202020204" pitchFamily="34" charset="0"/>
                <a:cs typeface="Arial" panose="020B0604020202020204" pitchFamily="34" charset="0"/>
              </a:rPr>
              <a:t>Particularly important where isolation from/by peers may be a factor.</a:t>
            </a:r>
          </a:p>
        </p:txBody>
      </p:sp>
    </p:spTree>
    <p:extLst>
      <p:ext uri="{BB962C8B-B14F-4D97-AF65-F5344CB8AC3E}">
        <p14:creationId xmlns:p14="http://schemas.microsoft.com/office/powerpoint/2010/main" val="168094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B27D47C-184E-4F13-BA95-2FCF50D9EFEA}"/>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966FC26-74E7-4595-A426-0F354CB7055C}"/>
              </a:ext>
            </a:extLst>
          </p:cNvPr>
          <p:cNvSpPr/>
          <p:nvPr/>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Placeholder 2" descr="A picture containing person, green, spectacles, microscope&#10;&#10;Description automatically generated">
            <a:extLst>
              <a:ext uri="{FF2B5EF4-FFF2-40B4-BE49-F238E27FC236}">
                <a16:creationId xmlns:a16="http://schemas.microsoft.com/office/drawing/2014/main" id="{76813451-374A-480F-BE43-D4E247759049}"/>
              </a:ext>
            </a:extLst>
          </p:cNvPr>
          <p:cNvPicPr>
            <a:picLocks noGrp="1" noChangeAspect="1"/>
          </p:cNvPicPr>
          <p:nvPr>
            <p:ph type="pic" sz="quarter" idx="10"/>
          </p:nvPr>
        </p:nvPicPr>
        <p:blipFill>
          <a:blip r:embed="rId2"/>
          <a:srcRect t="1169" b="1169"/>
          <a:stretch>
            <a:fillRect/>
          </a:stretch>
        </p:blipFill>
        <p:spPr>
          <a:xfrm>
            <a:off x="7269968" y="662462"/>
            <a:ext cx="4695686" cy="4741128"/>
          </a:xfrm>
          <a:solidFill>
            <a:schemeClr val="bg1">
              <a:lumMod val="65000"/>
            </a:schemeClr>
          </a:solidFill>
          <a:effectLst>
            <a:outerShdw dist="355600" dir="4080000" algn="tl" rotWithShape="0">
              <a:prstClr val="black">
                <a:alpha val="6000"/>
              </a:prstClr>
            </a:outerShdw>
          </a:effectLst>
        </p:spPr>
      </p:pic>
      <p:sp>
        <p:nvSpPr>
          <p:cNvPr id="14" name="Oval 13">
            <a:extLst>
              <a:ext uri="{FF2B5EF4-FFF2-40B4-BE49-F238E27FC236}">
                <a16:creationId xmlns:a16="http://schemas.microsoft.com/office/drawing/2014/main" id="{04882494-E9A4-4E77-B510-38D92BCAC034}"/>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7C77411D-D197-4B58-9311-92530E68A9BF}"/>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6A141314-CF10-4FA6-861C-65A502931F7C}"/>
              </a:ext>
            </a:extLst>
          </p:cNvPr>
          <p:cNvPicPr>
            <a:picLocks noChangeAspect="1"/>
          </p:cNvPicPr>
          <p:nvPr/>
        </p:nvPicPr>
        <p:blipFill>
          <a:blip r:embed="rId3"/>
          <a:stretch>
            <a:fillRect/>
          </a:stretch>
        </p:blipFill>
        <p:spPr>
          <a:xfrm>
            <a:off x="10439742" y="6047454"/>
            <a:ext cx="1307802" cy="397409"/>
          </a:xfrm>
          <a:prstGeom prst="rect">
            <a:avLst/>
          </a:prstGeom>
        </p:spPr>
      </p:pic>
      <p:sp>
        <p:nvSpPr>
          <p:cNvPr id="11" name="TextBox 10">
            <a:extLst>
              <a:ext uri="{FF2B5EF4-FFF2-40B4-BE49-F238E27FC236}">
                <a16:creationId xmlns:a16="http://schemas.microsoft.com/office/drawing/2014/main" id="{2FE47CE1-5243-4711-A569-4B4A07A52D8C}"/>
              </a:ext>
            </a:extLst>
          </p:cNvPr>
          <p:cNvSpPr txBox="1"/>
          <p:nvPr/>
        </p:nvSpPr>
        <p:spPr>
          <a:xfrm>
            <a:off x="647439" y="422257"/>
            <a:ext cx="5644304" cy="1357813"/>
          </a:xfrm>
          <a:prstGeom prst="rect">
            <a:avLst/>
          </a:prstGeom>
          <a:noFill/>
        </p:spPr>
        <p:txBody>
          <a:bodyPr wrap="square" rtlCol="0">
            <a:normAutofit fontScale="92500"/>
          </a:bodyPr>
          <a:lstStyle/>
          <a:p>
            <a:r>
              <a:rPr lang="en-GB" sz="3600" b="1" dirty="0">
                <a:solidFill>
                  <a:srgbClr val="1E2A5A"/>
                </a:solidFill>
                <a:latin typeface="Arial" panose="020B0604020202020204" pitchFamily="34" charset="0"/>
                <a:cs typeface="Arial" panose="020B0604020202020204" pitchFamily="34" charset="0"/>
              </a:rPr>
              <a:t>Decide on and plan  your focus to support the child</a:t>
            </a:r>
            <a:endParaRPr lang="en-US" sz="3600" dirty="0">
              <a:solidFill>
                <a:srgbClr val="1E2A5A"/>
              </a:solidFill>
            </a:endParaRPr>
          </a:p>
        </p:txBody>
      </p:sp>
      <p:sp>
        <p:nvSpPr>
          <p:cNvPr id="12" name="Rectangle 11">
            <a:extLst>
              <a:ext uri="{FF2B5EF4-FFF2-40B4-BE49-F238E27FC236}">
                <a16:creationId xmlns:a16="http://schemas.microsoft.com/office/drawing/2014/main" id="{D163BF79-7A41-4735-A3D2-F78E42839597}"/>
              </a:ext>
            </a:extLst>
          </p:cNvPr>
          <p:cNvSpPr/>
          <p:nvPr/>
        </p:nvSpPr>
        <p:spPr>
          <a:xfrm>
            <a:off x="647439" y="1707756"/>
            <a:ext cx="6959309" cy="5016758"/>
          </a:xfrm>
          <a:prstGeom prst="rect">
            <a:avLst/>
          </a:prstGeom>
        </p:spPr>
        <p:txBody>
          <a:bodyPr wrap="square">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Deciding where the focus for support needs to be will also support the child to have a focus.</a:t>
            </a:r>
          </a:p>
          <a:p>
            <a:endParaRPr lang="en-US" sz="800" b="1" dirty="0">
              <a:solidFill>
                <a:schemeClr val="tx1">
                  <a:lumMod val="65000"/>
                  <a:lumOff val="35000"/>
                </a:schemeClr>
              </a:solidFill>
              <a:latin typeface="Arial" panose="020B0604020202020204" pitchFamily="34" charset="0"/>
              <a:cs typeface="Arial" panose="020B0604020202020204" pitchFamily="34" charset="0"/>
            </a:endParaRPr>
          </a:p>
          <a:p>
            <a:r>
              <a:rPr lang="en-US" sz="2000" b="1" dirty="0">
                <a:solidFill>
                  <a:schemeClr val="tx1">
                    <a:lumMod val="65000"/>
                    <a:lumOff val="35000"/>
                  </a:schemeClr>
                </a:solidFill>
                <a:latin typeface="Arial" panose="020B0604020202020204" pitchFamily="34" charset="0"/>
                <a:cs typeface="Arial" panose="020B0604020202020204" pitchFamily="34" charset="0"/>
              </a:rPr>
              <a:t>Use your tracking/analysis information to inform priorities for action. Will this be:</a:t>
            </a:r>
          </a:p>
          <a:p>
            <a:endParaRPr lang="en-US" sz="800"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‘Quick wins’ to build a sense of competency and confidence (in adults as well as the child)</a:t>
            </a:r>
          </a:p>
          <a:p>
            <a:pPr marL="285750" indent="-285750">
              <a:buFont typeface="Arial" panose="020B0604020202020204" pitchFamily="34" charset="0"/>
              <a:buChar char="•"/>
            </a:pPr>
            <a:endParaRPr lang="en-US" sz="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Focus on something more complex and ‘long term’</a:t>
            </a:r>
          </a:p>
          <a:p>
            <a:pPr marL="285750" indent="-285750">
              <a:buFont typeface="Arial" panose="020B0604020202020204" pitchFamily="34" charset="0"/>
              <a:buChar char="•"/>
            </a:pPr>
            <a:endParaRPr lang="en-US" sz="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A mix of these?</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000" b="1" dirty="0">
                <a:solidFill>
                  <a:schemeClr val="tx1">
                    <a:lumMod val="65000"/>
                    <a:lumOff val="35000"/>
                  </a:schemeClr>
                </a:solidFill>
                <a:latin typeface="Arial" panose="020B0604020202020204" pitchFamily="34" charset="0"/>
                <a:cs typeface="Arial" panose="020B0604020202020204" pitchFamily="34" charset="0"/>
              </a:rPr>
              <a:t>Use your tracking/analysis information to inform planning.</a:t>
            </a:r>
          </a:p>
          <a:p>
            <a:endParaRPr lang="en-US" sz="800" b="1" dirty="0">
              <a:solidFill>
                <a:schemeClr val="tx1">
                  <a:lumMod val="65000"/>
                  <a:lumOff val="35000"/>
                </a:schemeClr>
              </a:solidFill>
              <a:latin typeface="Arial" panose="020B0604020202020204" pitchFamily="34" charset="0"/>
              <a:cs typeface="Arial" panose="020B0604020202020204" pitchFamily="34" charset="0"/>
            </a:endParaRPr>
          </a:p>
          <a:p>
            <a:r>
              <a:rPr lang="en-US" sz="2000" dirty="0">
                <a:solidFill>
                  <a:schemeClr val="tx1">
                    <a:lumMod val="65000"/>
                    <a:lumOff val="35000"/>
                  </a:schemeClr>
                </a:solidFill>
                <a:latin typeface="Arial" panose="020B0604020202020204" pitchFamily="34" charset="0"/>
                <a:cs typeface="Arial" panose="020B0604020202020204" pitchFamily="34" charset="0"/>
              </a:rPr>
              <a:t>Your planning will set out differentiated approaches to develop effective communication.</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000" dirty="0">
                <a:solidFill>
                  <a:schemeClr val="tx1">
                    <a:lumMod val="65000"/>
                    <a:lumOff val="35000"/>
                  </a:schemeClr>
                </a:solidFill>
                <a:latin typeface="Arial" panose="020B0604020202020204" pitchFamily="34" charset="0"/>
                <a:cs typeface="Arial" panose="020B0604020202020204" pitchFamily="34" charset="0"/>
              </a:rPr>
              <a:t>The ‘Norfolk Steps’ planning template may be useful here.</a:t>
            </a:r>
            <a:endParaRPr lang="en-US" sz="2000" dirty="0"/>
          </a:p>
        </p:txBody>
      </p:sp>
    </p:spTree>
    <p:extLst>
      <p:ext uri="{BB962C8B-B14F-4D97-AF65-F5344CB8AC3E}">
        <p14:creationId xmlns:p14="http://schemas.microsoft.com/office/powerpoint/2010/main" val="222836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9" y="580169"/>
            <a:ext cx="5644304" cy="1440220"/>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Session outline</a:t>
            </a:r>
            <a:endParaRPr lang="en-US"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47439" y="2007718"/>
            <a:ext cx="8488015" cy="4154984"/>
          </a:xfrm>
          <a:prstGeom prst="rect">
            <a:avLst/>
          </a:prstGeom>
        </p:spPr>
        <p:txBody>
          <a:bodyPr wrap="square">
            <a:spAutoFit/>
          </a:bodyPr>
          <a:lstStyle/>
          <a:p>
            <a:r>
              <a:rPr lang="en-US" sz="2400" dirty="0">
                <a:solidFill>
                  <a:schemeClr val="tx1">
                    <a:lumMod val="65000"/>
                    <a:lumOff val="35000"/>
                  </a:schemeClr>
                </a:solidFill>
                <a:latin typeface="Arial" panose="020B0604020202020204" pitchFamily="34" charset="0"/>
                <a:cs typeface="Arial" panose="020B0604020202020204" pitchFamily="34" charset="0"/>
              </a:rPr>
              <a:t>This session will explore the link between communication difficulties  and </a:t>
            </a:r>
            <a:r>
              <a:rPr lang="en-US" sz="2400" dirty="0" err="1">
                <a:solidFill>
                  <a:schemeClr val="tx1">
                    <a:lumMod val="65000"/>
                    <a:lumOff val="35000"/>
                  </a:schemeClr>
                </a:solidFill>
                <a:latin typeface="Arial" panose="020B0604020202020204" pitchFamily="34" charset="0"/>
                <a:cs typeface="Arial" panose="020B0604020202020204" pitchFamily="34" charset="0"/>
              </a:rPr>
              <a:t>behaviour</a:t>
            </a:r>
            <a:r>
              <a:rPr lang="en-US" sz="2400" dirty="0">
                <a:solidFill>
                  <a:schemeClr val="tx1">
                    <a:lumMod val="65000"/>
                    <a:lumOff val="35000"/>
                  </a:schemeClr>
                </a:solidFill>
                <a:latin typeface="Arial" panose="020B0604020202020204" pitchFamily="34" charset="0"/>
                <a:cs typeface="Arial" panose="020B0604020202020204" pitchFamily="34" charset="0"/>
              </a:rPr>
              <a:t> in Early Years children.</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400" dirty="0">
                <a:solidFill>
                  <a:schemeClr val="tx1">
                    <a:lumMod val="65000"/>
                    <a:lumOff val="35000"/>
                  </a:schemeClr>
                </a:solidFill>
                <a:latin typeface="Arial" panose="020B0604020202020204" pitchFamily="34" charset="0"/>
                <a:cs typeface="Arial" panose="020B0604020202020204" pitchFamily="34" charset="0"/>
              </a:rPr>
              <a:t>It will offer ideas and approaches for staff to support children who may have difficulty communicating their needs and who may have difficult </a:t>
            </a:r>
            <a:r>
              <a:rPr lang="en-US" sz="2400" dirty="0" err="1">
                <a:solidFill>
                  <a:schemeClr val="tx1">
                    <a:lumMod val="65000"/>
                    <a:lumOff val="35000"/>
                  </a:schemeClr>
                </a:solidFill>
                <a:latin typeface="Arial" panose="020B0604020202020204" pitchFamily="34" charset="0"/>
                <a:cs typeface="Arial" panose="020B0604020202020204" pitchFamily="34" charset="0"/>
              </a:rPr>
              <a:t>behaviours</a:t>
            </a:r>
            <a:r>
              <a:rPr lang="en-US" sz="2400" dirty="0">
                <a:solidFill>
                  <a:schemeClr val="tx1">
                    <a:lumMod val="65000"/>
                    <a:lumOff val="35000"/>
                  </a:schemeClr>
                </a:solidFill>
                <a:latin typeface="Arial" panose="020B0604020202020204" pitchFamily="34" charset="0"/>
                <a:cs typeface="Arial" panose="020B0604020202020204" pitchFamily="34" charset="0"/>
              </a:rPr>
              <a:t> as an outcome of this.</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400" dirty="0">
                <a:solidFill>
                  <a:schemeClr val="tx1">
                    <a:lumMod val="65000"/>
                    <a:lumOff val="35000"/>
                  </a:schemeClr>
                </a:solidFill>
                <a:latin typeface="Arial" panose="020B0604020202020204" pitchFamily="34" charset="0"/>
                <a:cs typeface="Arial" panose="020B0604020202020204" pitchFamily="34" charset="0"/>
              </a:rPr>
              <a:t>The strategies suggested are designed to add to and compliment existing effective practice.</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400" dirty="0">
                <a:solidFill>
                  <a:schemeClr val="tx1">
                    <a:lumMod val="65000"/>
                    <a:lumOff val="35000"/>
                  </a:schemeClr>
                </a:solidFill>
                <a:latin typeface="Arial" panose="020B0604020202020204" pitchFamily="34" charset="0"/>
                <a:cs typeface="Arial" panose="020B0604020202020204" pitchFamily="34" charset="0"/>
              </a:rPr>
              <a:t>As an outcome; practitioners will have more tools to work with for both a proactive and responsive approach to support these children.</a:t>
            </a:r>
            <a:endParaRPr lang="en-US" sz="2400" dirty="0"/>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03647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D61B8C-7BC5-4605-BEC5-EDF1AF2A6C91}"/>
              </a:ext>
            </a:extLst>
          </p:cNvPr>
          <p:cNvPicPr>
            <a:picLocks noChangeAspect="1"/>
          </p:cNvPicPr>
          <p:nvPr/>
        </p:nvPicPr>
        <p:blipFill>
          <a:blip r:embed="rId2"/>
          <a:stretch>
            <a:fillRect/>
          </a:stretch>
        </p:blipFill>
        <p:spPr>
          <a:xfrm>
            <a:off x="10775022" y="6181747"/>
            <a:ext cx="1307802" cy="397409"/>
          </a:xfrm>
          <a:prstGeom prst="rect">
            <a:avLst/>
          </a:prstGeom>
        </p:spPr>
      </p:pic>
      <p:sp>
        <p:nvSpPr>
          <p:cNvPr id="19" name="Rectangle 18">
            <a:extLst>
              <a:ext uri="{FF2B5EF4-FFF2-40B4-BE49-F238E27FC236}">
                <a16:creationId xmlns:a16="http://schemas.microsoft.com/office/drawing/2014/main" id="{ED2EB3EB-C59B-425C-B4B2-F0CD48AB1B1F}"/>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E661507-1A4B-4515-BCC5-6A6678A56562}"/>
              </a:ext>
            </a:extLst>
          </p:cNvPr>
          <p:cNvGraphicFramePr>
            <a:graphicFrameLocks noGrp="1"/>
          </p:cNvGraphicFramePr>
          <p:nvPr>
            <p:extLst>
              <p:ext uri="{D42A27DB-BD31-4B8C-83A1-F6EECF244321}">
                <p14:modId xmlns:p14="http://schemas.microsoft.com/office/powerpoint/2010/main" val="133532844"/>
              </p:ext>
            </p:extLst>
          </p:nvPr>
        </p:nvGraphicFramePr>
        <p:xfrm>
          <a:off x="471948" y="316097"/>
          <a:ext cx="11267768" cy="6389503"/>
        </p:xfrm>
        <a:graphic>
          <a:graphicData uri="http://schemas.openxmlformats.org/drawingml/2006/table">
            <a:tbl>
              <a:tblPr firstRow="1" bandRow="1">
                <a:tableStyleId>{93296810-A885-4BE3-A3E7-6D5BEEA58F35}</a:tableStyleId>
              </a:tblPr>
              <a:tblGrid>
                <a:gridCol w="2816942">
                  <a:extLst>
                    <a:ext uri="{9D8B030D-6E8A-4147-A177-3AD203B41FA5}">
                      <a16:colId xmlns:a16="http://schemas.microsoft.com/office/drawing/2014/main" val="820968025"/>
                    </a:ext>
                  </a:extLst>
                </a:gridCol>
                <a:gridCol w="2816942">
                  <a:extLst>
                    <a:ext uri="{9D8B030D-6E8A-4147-A177-3AD203B41FA5}">
                      <a16:colId xmlns:a16="http://schemas.microsoft.com/office/drawing/2014/main" val="310297000"/>
                    </a:ext>
                  </a:extLst>
                </a:gridCol>
                <a:gridCol w="2816942">
                  <a:extLst>
                    <a:ext uri="{9D8B030D-6E8A-4147-A177-3AD203B41FA5}">
                      <a16:colId xmlns:a16="http://schemas.microsoft.com/office/drawing/2014/main" val="2808651463"/>
                    </a:ext>
                  </a:extLst>
                </a:gridCol>
                <a:gridCol w="2816942">
                  <a:extLst>
                    <a:ext uri="{9D8B030D-6E8A-4147-A177-3AD203B41FA5}">
                      <a16:colId xmlns:a16="http://schemas.microsoft.com/office/drawing/2014/main" val="3490202687"/>
                    </a:ext>
                  </a:extLst>
                </a:gridCol>
              </a:tblGrid>
              <a:tr h="541763">
                <a:tc gridSpan="4">
                  <a:txBody>
                    <a:bodyPr/>
                    <a:lstStyle/>
                    <a:p>
                      <a:pPr algn="ctr"/>
                      <a:r>
                        <a:rPr lang="en-GB" dirty="0">
                          <a:solidFill>
                            <a:srgbClr val="1E2A5A"/>
                          </a:solidFill>
                          <a:latin typeface="Arial" panose="020B0604020202020204" pitchFamily="34" charset="0"/>
                          <a:cs typeface="Arial" panose="020B0604020202020204" pitchFamily="34" charset="0"/>
                        </a:rPr>
                        <a:t>POSITIVE COMMUNICATION AND BEHAVIOUR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907854299"/>
                  </a:ext>
                </a:extLst>
              </a:tr>
              <a:tr h="588727">
                <a:tc>
                  <a:txBody>
                    <a:bodyPr/>
                    <a:lstStyle/>
                    <a:p>
                      <a:r>
                        <a:rPr lang="en-GB" sz="1600" dirty="0">
                          <a:solidFill>
                            <a:srgbClr val="1E2A5A"/>
                          </a:solidFill>
                          <a:latin typeface="Arial" panose="020B0604020202020204" pitchFamily="34" charset="0"/>
                          <a:cs typeface="Arial" panose="020B0604020202020204" pitchFamily="34"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err="1">
                          <a:solidFill>
                            <a:srgbClr val="1E2A5A"/>
                          </a:solidFill>
                          <a:latin typeface="Arial" panose="020B0604020202020204" pitchFamily="34" charset="0"/>
                          <a:cs typeface="Arial" panose="020B0604020202020204" pitchFamily="34" charset="0"/>
                        </a:rPr>
                        <a:t>DoB</a:t>
                      </a:r>
                      <a:r>
                        <a:rPr lang="en-GB" sz="1600" dirty="0">
                          <a:solidFill>
                            <a:srgbClr val="1E2A5A"/>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rgbClr val="1E2A5A"/>
                          </a:solidFill>
                          <a:latin typeface="Arial" panose="020B0604020202020204" pitchFamily="34" charset="0"/>
                          <a:cs typeface="Arial" panose="020B0604020202020204" pitchFamily="34" charset="0"/>
                        </a:rPr>
                        <a:t>Plan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rgbClr val="1E2A5A"/>
                          </a:solidFill>
                          <a:latin typeface="Arial" panose="020B0604020202020204" pitchFamily="34" charset="0"/>
                          <a:cs typeface="Arial" panose="020B0604020202020204" pitchFamily="34" charset="0"/>
                        </a:rPr>
                        <a:t>Version of plan:</a:t>
                      </a:r>
                    </a:p>
                    <a:p>
                      <a:r>
                        <a:rPr lang="en-GB" sz="1600" dirty="0">
                          <a:solidFill>
                            <a:srgbClr val="1E2A5A"/>
                          </a:solidFill>
                          <a:latin typeface="Arial" panose="020B0604020202020204" pitchFamily="34" charset="0"/>
                          <a:cs typeface="Arial" panose="020B0604020202020204" pitchFamily="34" charset="0"/>
                        </a:rPr>
                        <a:t>Review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343707"/>
                  </a:ext>
                </a:extLst>
              </a:tr>
              <a:tr h="574239">
                <a:tc gridSpan="4">
                  <a:txBody>
                    <a:bodyPr/>
                    <a:lstStyle/>
                    <a:p>
                      <a:r>
                        <a:rPr lang="en-GB" sz="1600">
                          <a:solidFill>
                            <a:srgbClr val="1E2A5A"/>
                          </a:solidFill>
                          <a:latin typeface="Arial" panose="020B0604020202020204" pitchFamily="34" charset="0"/>
                          <a:cs typeface="Arial" panose="020B0604020202020204" pitchFamily="34" charset="0"/>
                        </a:rPr>
                        <a:t>Focus of </a:t>
                      </a:r>
                      <a:r>
                        <a:rPr lang="en-GB" sz="1600" dirty="0">
                          <a:solidFill>
                            <a:srgbClr val="1E2A5A"/>
                          </a:solidFill>
                          <a:latin typeface="Arial" panose="020B0604020202020204" pitchFamily="34" charset="0"/>
                          <a:cs typeface="Arial" panose="020B0604020202020204" pitchFamily="34" charset="0"/>
                        </a:rPr>
                        <a:t>this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sz="160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893616143"/>
                  </a:ext>
                </a:extLst>
              </a:tr>
              <a:tr h="1290020">
                <a:tc gridSpan="2">
                  <a:txBody>
                    <a:bodyPr/>
                    <a:lstStyle/>
                    <a:p>
                      <a:r>
                        <a:rPr lang="en-GB" sz="1600" dirty="0">
                          <a:solidFill>
                            <a:srgbClr val="1E2A5A"/>
                          </a:solidFill>
                          <a:latin typeface="Arial" panose="020B0604020202020204" pitchFamily="34" charset="0"/>
                          <a:cs typeface="Arial" panose="020B0604020202020204" pitchFamily="34" charset="0"/>
                        </a:rPr>
                        <a:t>Brief description of presenting communication difficulties and resultant difficult / dangerous behaviours: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gridSpan="2">
                  <a:txBody>
                    <a:bodyPr/>
                    <a:lstStyle/>
                    <a:p>
                      <a:r>
                        <a:rPr lang="en-GB" sz="1600" dirty="0">
                          <a:solidFill>
                            <a:srgbClr val="1E2A5A"/>
                          </a:solidFill>
                          <a:latin typeface="Arial" panose="020B0604020202020204" pitchFamily="34" charset="0"/>
                          <a:cs typeface="Arial" panose="020B0604020202020204" pitchFamily="34" charset="0"/>
                        </a:rPr>
                        <a:t>Positive behaviours/communication skills we wish to see / have: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1060963071"/>
                  </a:ext>
                </a:extLst>
              </a:tr>
              <a:tr h="3394754">
                <a:tc gridSpan="4">
                  <a:txBody>
                    <a:bodyPr/>
                    <a:lstStyle/>
                    <a:p>
                      <a:r>
                        <a:rPr lang="en-GB" sz="1600" dirty="0">
                          <a:solidFill>
                            <a:srgbClr val="1E2A5A"/>
                          </a:solidFill>
                          <a:latin typeface="Arial" panose="020B0604020202020204" pitchFamily="34" charset="0"/>
                          <a:cs typeface="Arial" panose="020B0604020202020204" pitchFamily="34" charset="0"/>
                        </a:rPr>
                        <a:t>Differentiated measures to promote / support positive communication and behaviours: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77395373"/>
                  </a:ext>
                </a:extLst>
              </a:tr>
            </a:tbl>
          </a:graphicData>
        </a:graphic>
      </p:graphicFrame>
    </p:spTree>
    <p:extLst>
      <p:ext uri="{BB962C8B-B14F-4D97-AF65-F5344CB8AC3E}">
        <p14:creationId xmlns:p14="http://schemas.microsoft.com/office/powerpoint/2010/main" val="2625185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D61B8C-7BC5-4605-BEC5-EDF1AF2A6C91}"/>
              </a:ext>
            </a:extLst>
          </p:cNvPr>
          <p:cNvPicPr>
            <a:picLocks noChangeAspect="1"/>
          </p:cNvPicPr>
          <p:nvPr/>
        </p:nvPicPr>
        <p:blipFill>
          <a:blip r:embed="rId2"/>
          <a:stretch>
            <a:fillRect/>
          </a:stretch>
        </p:blipFill>
        <p:spPr>
          <a:xfrm>
            <a:off x="10775022" y="6181747"/>
            <a:ext cx="1307802" cy="397409"/>
          </a:xfrm>
          <a:prstGeom prst="rect">
            <a:avLst/>
          </a:prstGeom>
        </p:spPr>
      </p:pic>
      <p:sp>
        <p:nvSpPr>
          <p:cNvPr id="19" name="Rectangle 18">
            <a:extLst>
              <a:ext uri="{FF2B5EF4-FFF2-40B4-BE49-F238E27FC236}">
                <a16:creationId xmlns:a16="http://schemas.microsoft.com/office/drawing/2014/main" id="{ED2EB3EB-C59B-425C-B4B2-F0CD48AB1B1F}"/>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E661507-1A4B-4515-BCC5-6A6678A56562}"/>
              </a:ext>
            </a:extLst>
          </p:cNvPr>
          <p:cNvGraphicFramePr>
            <a:graphicFrameLocks noGrp="1"/>
          </p:cNvGraphicFramePr>
          <p:nvPr/>
        </p:nvGraphicFramePr>
        <p:xfrm>
          <a:off x="462115" y="424725"/>
          <a:ext cx="11267771" cy="5917289"/>
        </p:xfrm>
        <a:graphic>
          <a:graphicData uri="http://schemas.openxmlformats.org/drawingml/2006/table">
            <a:tbl>
              <a:tblPr firstRow="1" bandRow="1">
                <a:tableStyleId>{93296810-A885-4BE3-A3E7-6D5BEEA58F35}</a:tableStyleId>
              </a:tblPr>
              <a:tblGrid>
                <a:gridCol w="467033">
                  <a:extLst>
                    <a:ext uri="{9D8B030D-6E8A-4147-A177-3AD203B41FA5}">
                      <a16:colId xmlns:a16="http://schemas.microsoft.com/office/drawing/2014/main" val="820968025"/>
                    </a:ext>
                  </a:extLst>
                </a:gridCol>
                <a:gridCol w="5400369">
                  <a:extLst>
                    <a:ext uri="{9D8B030D-6E8A-4147-A177-3AD203B41FA5}">
                      <a16:colId xmlns:a16="http://schemas.microsoft.com/office/drawing/2014/main" val="783671313"/>
                    </a:ext>
                  </a:extLst>
                </a:gridCol>
                <a:gridCol w="5400369">
                  <a:extLst>
                    <a:ext uri="{9D8B030D-6E8A-4147-A177-3AD203B41FA5}">
                      <a16:colId xmlns:a16="http://schemas.microsoft.com/office/drawing/2014/main" val="2882098838"/>
                    </a:ext>
                  </a:extLst>
                </a:gridCol>
              </a:tblGrid>
              <a:tr h="1166115">
                <a:tc>
                  <a:txBody>
                    <a:bodyPr/>
                    <a:lstStyle/>
                    <a:p>
                      <a:pPr algn="l"/>
                      <a:endParaRPr lang="en-GB" sz="1600" b="0" dirty="0">
                        <a:solidFill>
                          <a:srgbClr val="1E2A5A"/>
                        </a:solidFill>
                        <a:latin typeface="Arial" panose="020B0604020202020204" pitchFamily="34" charset="0"/>
                        <a:cs typeface="Arial" panose="020B0604020202020204" pitchFamily="34" charset="0"/>
                      </a:endParaRPr>
                    </a:p>
                    <a:p>
                      <a:pPr algn="l"/>
                      <a:endParaRPr lang="en-GB" sz="1600" b="0" dirty="0">
                        <a:solidFill>
                          <a:srgbClr val="1E2A5A"/>
                        </a:solidFill>
                        <a:latin typeface="Arial" panose="020B0604020202020204" pitchFamily="34" charset="0"/>
                        <a:cs typeface="Arial" panose="020B0604020202020204" pitchFamily="34" charset="0"/>
                      </a:endParaRPr>
                    </a:p>
                    <a:p>
                      <a:pPr algn="l"/>
                      <a:endParaRPr lang="en-GB" sz="1600" b="0" dirty="0">
                        <a:solidFill>
                          <a:srgbClr val="1E2A5A"/>
                        </a:solidFill>
                        <a:latin typeface="Arial" panose="020B0604020202020204" pitchFamily="34" charset="0"/>
                        <a:cs typeface="Arial" panose="020B0604020202020204" pitchFamily="34" charset="0"/>
                      </a:endParaRPr>
                    </a:p>
                    <a:p>
                      <a:pPr algn="l"/>
                      <a:endParaRPr lang="en-GB" sz="1600" b="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1E2A5A"/>
                          </a:solidFill>
                          <a:latin typeface="Arial" panose="020B0604020202020204" pitchFamily="34" charset="0"/>
                          <a:cs typeface="Arial" panose="020B0604020202020204" pitchFamily="34" charset="0"/>
                        </a:rPr>
                        <a:t>Positive communication/behaviours you will see:</a:t>
                      </a:r>
                    </a:p>
                    <a:p>
                      <a:pPr algn="l"/>
                      <a:endParaRPr lang="en-GB" sz="1600" b="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GB" sz="1600" b="0" dirty="0">
                          <a:solidFill>
                            <a:srgbClr val="1E2A5A"/>
                          </a:solidFill>
                          <a:latin typeface="Arial" panose="020B0604020202020204" pitchFamily="34" charset="0"/>
                          <a:cs typeface="Arial" panose="020B0604020202020204" pitchFamily="34" charset="0"/>
                        </a:rPr>
                        <a:t>What you will say /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07854299"/>
                  </a:ext>
                </a:extLst>
              </a:tr>
              <a:tr h="1166115">
                <a:tc>
                  <a:txBody>
                    <a:bodyPr/>
                    <a:lstStyle/>
                    <a:p>
                      <a:endParaRPr lang="en-GB" sz="1600" dirty="0">
                        <a:solidFill>
                          <a:srgbClr val="1E2A5A"/>
                        </a:solidFill>
                        <a:latin typeface="Arial" panose="020B0604020202020204" pitchFamily="34" charset="0"/>
                        <a:cs typeface="Arial" panose="020B0604020202020204" pitchFamily="34" charset="0"/>
                      </a:endParaRPr>
                    </a:p>
                    <a:p>
                      <a:endParaRPr lang="en-GB" sz="1600" dirty="0">
                        <a:solidFill>
                          <a:srgbClr val="1E2A5A"/>
                        </a:solidFill>
                        <a:latin typeface="Arial" panose="020B0604020202020204" pitchFamily="34" charset="0"/>
                        <a:cs typeface="Arial" panose="020B0604020202020204" pitchFamily="34" charset="0"/>
                      </a:endParaRPr>
                    </a:p>
                    <a:p>
                      <a:endParaRPr lang="en-GB" sz="1600" dirty="0">
                        <a:solidFill>
                          <a:srgbClr val="1E2A5A"/>
                        </a:solidFill>
                        <a:latin typeface="Arial" panose="020B0604020202020204" pitchFamily="34" charset="0"/>
                        <a:cs typeface="Arial" panose="020B0604020202020204" pitchFamily="34" charset="0"/>
                      </a:endParaRPr>
                    </a:p>
                    <a:p>
                      <a:endParaRPr lang="en-GB" sz="160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1E2A5A"/>
                          </a:solidFill>
                          <a:latin typeface="Arial" panose="020B0604020202020204" pitchFamily="34" charset="0"/>
                          <a:cs typeface="Arial" panose="020B0604020202020204" pitchFamily="34" charset="0"/>
                        </a:rPr>
                        <a:t>Difficult communication/behaviours you will see:</a:t>
                      </a:r>
                    </a:p>
                    <a:p>
                      <a:endParaRPr lang="en-GB" sz="160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rgbClr val="1E2A5A"/>
                          </a:solidFill>
                          <a:latin typeface="Arial" panose="020B0604020202020204" pitchFamily="34" charset="0"/>
                          <a:cs typeface="Arial" panose="020B0604020202020204" pitchFamily="34" charset="0"/>
                        </a:rPr>
                        <a:t>What you will say /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343707"/>
                  </a:ext>
                </a:extLst>
              </a:tr>
              <a:tr h="1166115">
                <a:tc>
                  <a:txBody>
                    <a:bodyPr/>
                    <a:lstStyle/>
                    <a:p>
                      <a:endParaRPr lang="en-GB" sz="1600" dirty="0">
                        <a:solidFill>
                          <a:srgbClr val="1E2A5A"/>
                        </a:solidFill>
                        <a:latin typeface="Arial" panose="020B0604020202020204" pitchFamily="34" charset="0"/>
                        <a:cs typeface="Arial" panose="020B0604020202020204" pitchFamily="34" charset="0"/>
                      </a:endParaRPr>
                    </a:p>
                    <a:p>
                      <a:endParaRPr lang="en-GB" sz="1600" dirty="0">
                        <a:solidFill>
                          <a:srgbClr val="1E2A5A"/>
                        </a:solidFill>
                        <a:latin typeface="Arial" panose="020B0604020202020204" pitchFamily="34" charset="0"/>
                        <a:cs typeface="Arial" panose="020B0604020202020204" pitchFamily="34" charset="0"/>
                      </a:endParaRPr>
                    </a:p>
                    <a:p>
                      <a:endParaRPr lang="en-GB" sz="1600" dirty="0">
                        <a:solidFill>
                          <a:srgbClr val="1E2A5A"/>
                        </a:solidFill>
                        <a:latin typeface="Arial" panose="020B0604020202020204" pitchFamily="34" charset="0"/>
                        <a:cs typeface="Arial" panose="020B0604020202020204" pitchFamily="34" charset="0"/>
                      </a:endParaRPr>
                    </a:p>
                    <a:p>
                      <a:endParaRPr lang="en-GB" sz="160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1E2A5A"/>
                          </a:solidFill>
                          <a:latin typeface="Arial" panose="020B0604020202020204" pitchFamily="34" charset="0"/>
                          <a:cs typeface="Arial" panose="020B0604020202020204" pitchFamily="34" charset="0"/>
                        </a:rPr>
                        <a:t>Dangerous behaviours you will see:</a:t>
                      </a:r>
                    </a:p>
                    <a:p>
                      <a:endParaRPr lang="en-GB" sz="160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dirty="0">
                          <a:solidFill>
                            <a:srgbClr val="1E2A5A"/>
                          </a:solidFill>
                          <a:latin typeface="Arial" panose="020B0604020202020204" pitchFamily="34" charset="0"/>
                          <a:cs typeface="Arial" panose="020B0604020202020204" pitchFamily="34" charset="0"/>
                        </a:rPr>
                        <a:t>What you will say /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60963071"/>
                  </a:ext>
                </a:extLst>
              </a:tr>
              <a:tr h="1143104">
                <a:tc gridSpan="3">
                  <a:txBody>
                    <a:bodyPr/>
                    <a:lstStyle/>
                    <a:p>
                      <a:r>
                        <a:rPr lang="en-GB" sz="1600" dirty="0">
                          <a:solidFill>
                            <a:srgbClr val="1E2A5A"/>
                          </a:solidFill>
                          <a:latin typeface="Arial" panose="020B0604020202020204" pitchFamily="34" charset="0"/>
                          <a:cs typeface="Arial" panose="020B0604020202020204" pitchFamily="34" charset="0"/>
                        </a:rPr>
                        <a:t>Post incident recovery &amp; debrief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sz="160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7395373"/>
                  </a:ext>
                </a:extLst>
              </a:tr>
              <a:tr h="1275840">
                <a:tc gridSpan="3">
                  <a:txBody>
                    <a:bodyPr/>
                    <a:lstStyle/>
                    <a:p>
                      <a:r>
                        <a:rPr lang="en-GB" sz="1600" dirty="0">
                          <a:solidFill>
                            <a:srgbClr val="1E2A5A"/>
                          </a:solidFill>
                          <a:latin typeface="Arial" panose="020B0604020202020204" pitchFamily="34" charset="0"/>
                          <a:cs typeface="Arial" panose="020B0604020202020204" pitchFamily="34" charset="0"/>
                        </a:rPr>
                        <a:t>Signature of plan co-ordinator:							Date:</a:t>
                      </a:r>
                    </a:p>
                    <a:p>
                      <a:endParaRPr lang="en-GB" sz="800" dirty="0">
                        <a:solidFill>
                          <a:srgbClr val="1E2A5A"/>
                        </a:solidFill>
                        <a:latin typeface="Arial" panose="020B0604020202020204" pitchFamily="34" charset="0"/>
                        <a:cs typeface="Arial" panose="020B0604020202020204" pitchFamily="34" charset="0"/>
                      </a:endParaRPr>
                    </a:p>
                    <a:p>
                      <a:r>
                        <a:rPr lang="en-GB" sz="1600" dirty="0">
                          <a:solidFill>
                            <a:srgbClr val="1E2A5A"/>
                          </a:solidFill>
                          <a:latin typeface="Arial" panose="020B0604020202020204" pitchFamily="34" charset="0"/>
                          <a:cs typeface="Arial" panose="020B0604020202020204" pitchFamily="34" charset="0"/>
                        </a:rPr>
                        <a:t>Signature of parent / carer:							Date:</a:t>
                      </a:r>
                    </a:p>
                    <a:p>
                      <a:endParaRPr lang="en-GB" sz="800" dirty="0">
                        <a:solidFill>
                          <a:srgbClr val="1E2A5A"/>
                        </a:solidFill>
                        <a:latin typeface="Arial" panose="020B0604020202020204" pitchFamily="34" charset="0"/>
                        <a:cs typeface="Arial" panose="020B0604020202020204" pitchFamily="34" charset="0"/>
                      </a:endParaRPr>
                    </a:p>
                    <a:p>
                      <a:r>
                        <a:rPr lang="en-GB" sz="1600" dirty="0">
                          <a:solidFill>
                            <a:srgbClr val="1E2A5A"/>
                          </a:solidFill>
                          <a:latin typeface="Arial" panose="020B0604020202020204" pitchFamily="34" charset="0"/>
                          <a:cs typeface="Arial" panose="020B0604020202020204" pitchFamily="34" charset="0"/>
                        </a:rPr>
                        <a:t>Signature of child / young person / service user (if appropriate):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sz="1600" dirty="0">
                        <a:solidFill>
                          <a:srgbClr val="1E2A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780102"/>
                  </a:ext>
                </a:extLst>
              </a:tr>
            </a:tbl>
          </a:graphicData>
        </a:graphic>
      </p:graphicFrame>
    </p:spTree>
    <p:extLst>
      <p:ext uri="{BB962C8B-B14F-4D97-AF65-F5344CB8AC3E}">
        <p14:creationId xmlns:p14="http://schemas.microsoft.com/office/powerpoint/2010/main" val="140954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9" y="580169"/>
            <a:ext cx="5644304" cy="996840"/>
          </a:xfrm>
          <a:prstGeom prst="rect">
            <a:avLst/>
          </a:prstGeom>
          <a:noFill/>
        </p:spPr>
        <p:txBody>
          <a:bodyPr wrap="square" rtlCol="0">
            <a:normAutofit fontScale="85000" lnSpcReduction="20000"/>
          </a:bodyPr>
          <a:lstStyle/>
          <a:p>
            <a:r>
              <a:rPr lang="en-GB" sz="4000" b="1" dirty="0">
                <a:solidFill>
                  <a:srgbClr val="1E2A5A"/>
                </a:solidFill>
                <a:latin typeface="Arial" panose="020B0604020202020204" pitchFamily="34" charset="0"/>
                <a:cs typeface="Arial" panose="020B0604020202020204" pitchFamily="34" charset="0"/>
              </a:rPr>
              <a:t>Supporting children to manage their behaviour</a:t>
            </a:r>
            <a:endParaRPr lang="en-US"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47439" y="1786949"/>
            <a:ext cx="8488015" cy="4955203"/>
          </a:xfrm>
          <a:prstGeom prst="rect">
            <a:avLst/>
          </a:prstGeom>
        </p:spPr>
        <p:txBody>
          <a:bodyPr wrap="square">
            <a:spAutoFit/>
          </a:bodyPr>
          <a:lstStyle/>
          <a:p>
            <a:r>
              <a:rPr lang="en-US" sz="2400" dirty="0">
                <a:solidFill>
                  <a:schemeClr val="tx1">
                    <a:lumMod val="65000"/>
                    <a:lumOff val="35000"/>
                  </a:schemeClr>
                </a:solidFill>
                <a:latin typeface="Arial" panose="020B0604020202020204" pitchFamily="34" charset="0"/>
                <a:cs typeface="Arial" panose="020B0604020202020204" pitchFamily="34" charset="0"/>
              </a:rPr>
              <a:t>A range of strategies can be used effectively to support children with communication difficulties to manage their </a:t>
            </a:r>
            <a:r>
              <a:rPr lang="en-US" sz="2400" dirty="0" err="1">
                <a:solidFill>
                  <a:schemeClr val="tx1">
                    <a:lumMod val="65000"/>
                    <a:lumOff val="35000"/>
                  </a:schemeClr>
                </a:solidFill>
                <a:latin typeface="Arial" panose="020B0604020202020204" pitchFamily="34" charset="0"/>
                <a:cs typeface="Arial" panose="020B0604020202020204" pitchFamily="34" charset="0"/>
              </a:rPr>
              <a:t>behaviour</a:t>
            </a:r>
            <a:r>
              <a:rPr lang="en-US" sz="2400" dirty="0">
                <a:solidFill>
                  <a:schemeClr val="tx1">
                    <a:lumMod val="65000"/>
                    <a:lumOff val="35000"/>
                  </a:schemeClr>
                </a:solidFill>
                <a:latin typeface="Arial" panose="020B0604020202020204" pitchFamily="34" charset="0"/>
                <a:cs typeface="Arial" panose="020B0604020202020204" pitchFamily="34" charset="0"/>
              </a:rPr>
              <a:t>:</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Visual and verbal – support the child; ‘when I feel like this, I can do these things’ to help me regulate my own </a:t>
            </a:r>
            <a:r>
              <a:rPr lang="en-US" sz="2200" dirty="0" err="1">
                <a:solidFill>
                  <a:schemeClr val="tx1">
                    <a:lumMod val="65000"/>
                    <a:lumOff val="35000"/>
                  </a:schemeClr>
                </a:solidFill>
                <a:latin typeface="Arial" panose="020B0604020202020204" pitchFamily="34" charset="0"/>
                <a:cs typeface="Arial" panose="020B0604020202020204" pitchFamily="34" charset="0"/>
              </a:rPr>
              <a:t>behaviour</a:t>
            </a:r>
            <a:r>
              <a:rPr lang="en-US" sz="2200" dirty="0">
                <a:solidFill>
                  <a:schemeClr val="tx1">
                    <a:lumMod val="65000"/>
                    <a:lumOff val="35000"/>
                  </a:schemeClr>
                </a:solidFill>
                <a:latin typeface="Arial" panose="020B0604020202020204" pitchFamily="34" charset="0"/>
                <a:cs typeface="Arial" panose="020B0604020202020204" pitchFamily="34" charset="0"/>
              </a:rPr>
              <a:t> (and to tell adults how they feel)</a:t>
            </a:r>
          </a:p>
          <a:p>
            <a:pPr marL="342900" indent="-342900">
              <a:buFont typeface="Arial" panose="020B0604020202020204" pitchFamily="34" charset="0"/>
              <a:buChar char="•"/>
            </a:pPr>
            <a:endParaRPr lang="en-US" sz="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Provide ‘safe’ places where children can go to or be taken to</a:t>
            </a:r>
          </a:p>
          <a:p>
            <a:pPr marL="342900" indent="-342900">
              <a:buFont typeface="Arial" panose="020B0604020202020204" pitchFamily="34" charset="0"/>
              <a:buChar char="•"/>
            </a:pPr>
            <a:endParaRPr lang="en-US" sz="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Have restorative activities which support children to understand that their </a:t>
            </a:r>
            <a:r>
              <a:rPr lang="en-US" sz="2200" dirty="0" err="1">
                <a:solidFill>
                  <a:schemeClr val="tx1">
                    <a:lumMod val="65000"/>
                    <a:lumOff val="35000"/>
                  </a:schemeClr>
                </a:solidFill>
                <a:latin typeface="Arial" panose="020B0604020202020204" pitchFamily="34" charset="0"/>
                <a:cs typeface="Arial" panose="020B0604020202020204" pitchFamily="34" charset="0"/>
              </a:rPr>
              <a:t>behaviour</a:t>
            </a:r>
            <a:r>
              <a:rPr lang="en-US" sz="2200" dirty="0">
                <a:solidFill>
                  <a:schemeClr val="tx1">
                    <a:lumMod val="65000"/>
                    <a:lumOff val="35000"/>
                  </a:schemeClr>
                </a:solidFill>
                <a:latin typeface="Arial" panose="020B0604020202020204" pitchFamily="34" charset="0"/>
                <a:cs typeface="Arial" panose="020B0604020202020204" pitchFamily="34" charset="0"/>
              </a:rPr>
              <a:t> impacts on others</a:t>
            </a:r>
          </a:p>
          <a:p>
            <a:pPr marL="342900" indent="-342900">
              <a:buFont typeface="Arial" panose="020B0604020202020204" pitchFamily="34" charset="0"/>
              <a:buChar char="•"/>
            </a:pPr>
            <a:endParaRPr lang="en-US" sz="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Use positive phrases, limited choices, scripts</a:t>
            </a:r>
          </a:p>
          <a:p>
            <a:pPr marL="342900" indent="-342900">
              <a:buFont typeface="Arial" panose="020B0604020202020204" pitchFamily="34" charset="0"/>
              <a:buChar char="•"/>
            </a:pPr>
            <a:endParaRPr lang="en-US" sz="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Use social stories.</a:t>
            </a:r>
          </a:p>
          <a:p>
            <a:pPr marL="342900" indent="-342900">
              <a:buFont typeface="Arial" panose="020B0604020202020204" pitchFamily="34" charset="0"/>
              <a:buChar char="•"/>
            </a:pP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hought Bubble: Cloud 2">
            <a:extLst>
              <a:ext uri="{FF2B5EF4-FFF2-40B4-BE49-F238E27FC236}">
                <a16:creationId xmlns:a16="http://schemas.microsoft.com/office/drawing/2014/main" id="{B8C05163-1ED7-4375-B176-74A88216F771}"/>
              </a:ext>
            </a:extLst>
          </p:cNvPr>
          <p:cNvSpPr/>
          <p:nvPr/>
        </p:nvSpPr>
        <p:spPr>
          <a:xfrm>
            <a:off x="9027303" y="2217682"/>
            <a:ext cx="3090873" cy="3182616"/>
          </a:xfrm>
          <a:prstGeom prst="cloudCallout">
            <a:avLst>
              <a:gd name="adj1" fmla="val -73581"/>
              <a:gd name="adj2" fmla="val -528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Arial" panose="020B0604020202020204" pitchFamily="34" charset="0"/>
                <a:cs typeface="Arial" panose="020B0604020202020204" pitchFamily="34" charset="0"/>
              </a:rPr>
              <a:t>For these approaches to be most successful, the child’s communication needs must also be addressed.</a:t>
            </a:r>
          </a:p>
        </p:txBody>
      </p:sp>
    </p:spTree>
    <p:extLst>
      <p:ext uri="{BB962C8B-B14F-4D97-AF65-F5344CB8AC3E}">
        <p14:creationId xmlns:p14="http://schemas.microsoft.com/office/powerpoint/2010/main" val="36743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9" y="580169"/>
            <a:ext cx="6181746" cy="784607"/>
          </a:xfrm>
          <a:prstGeom prst="rect">
            <a:avLst/>
          </a:prstGeom>
          <a:noFill/>
        </p:spPr>
        <p:txBody>
          <a:bodyPr wrap="square" rtlCol="0">
            <a:normAutofit/>
          </a:bodyPr>
          <a:lstStyle/>
          <a:p>
            <a:r>
              <a:rPr lang="en-GB" sz="3600" b="1" dirty="0">
                <a:solidFill>
                  <a:srgbClr val="1E2A5A"/>
                </a:solidFill>
                <a:latin typeface="Arial" panose="020B0604020202020204" pitchFamily="34" charset="0"/>
                <a:cs typeface="Arial" panose="020B0604020202020204" pitchFamily="34" charset="0"/>
              </a:rPr>
              <a:t>Remember the little things</a:t>
            </a:r>
            <a:endParaRPr lang="en-US" sz="3600"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47439" y="1351128"/>
            <a:ext cx="5981285" cy="5078313"/>
          </a:xfrm>
          <a:prstGeom prst="rect">
            <a:avLst/>
          </a:prstGeom>
        </p:spPr>
        <p:txBody>
          <a:bodyPr wrap="square">
            <a:spAutoFit/>
          </a:bodyPr>
          <a:lstStyle/>
          <a:p>
            <a:r>
              <a:rPr lang="en-GB" sz="2400" b="1" dirty="0">
                <a:solidFill>
                  <a:schemeClr val="tx2"/>
                </a:solidFill>
                <a:latin typeface="Arial" panose="020B0604020202020204" pitchFamily="34" charset="0"/>
                <a:cs typeface="Arial" panose="020B0604020202020204" pitchFamily="34" charset="0"/>
              </a:rPr>
              <a:t>Often it is the little things done consistently that make the biggest difference.</a:t>
            </a:r>
          </a:p>
          <a:p>
            <a:endParaRPr lang="en-GB" sz="800" b="1" dirty="0">
              <a:solidFill>
                <a:schemeClr val="tx2"/>
              </a:solidFill>
              <a:latin typeface="Arial" panose="020B0604020202020204" pitchFamily="34" charset="0"/>
              <a:cs typeface="Arial" panose="020B0604020202020204" pitchFamily="34" charset="0"/>
            </a:endParaRPr>
          </a:p>
          <a:p>
            <a:r>
              <a:rPr lang="en-GB" sz="2400" b="1" dirty="0">
                <a:solidFill>
                  <a:schemeClr val="tx2"/>
                </a:solidFill>
                <a:latin typeface="Arial" panose="020B0604020202020204" pitchFamily="34" charset="0"/>
                <a:cs typeface="Arial" panose="020B0604020202020204" pitchFamily="34" charset="0"/>
              </a:rPr>
              <a:t>Remember to:</a:t>
            </a: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Meet and greet and smile</a:t>
            </a: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Get down to their level</a:t>
            </a: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Make eye contact</a:t>
            </a: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Give them time to ‘tell’ you what they need and how they feel</a:t>
            </a: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Be very patient</a:t>
            </a: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notice their little successes/triumphs and share with colleagues and parents</a:t>
            </a: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‘Touch base’ regularly</a:t>
            </a: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Initiate opportunities for facilitated peer interactions.</a:t>
            </a:r>
            <a:endParaRPr lang="en-US" sz="2000" dirty="0">
              <a:solidFill>
                <a:schemeClr val="tx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2" descr="Dr Karen Treisman on Twitter: &quot;&quot;Every interaction is an ...">
            <a:extLst>
              <a:ext uri="{FF2B5EF4-FFF2-40B4-BE49-F238E27FC236}">
                <a16:creationId xmlns:a16="http://schemas.microsoft.com/office/drawing/2014/main" id="{F11E239C-B61B-4CB6-BDD2-C1A433E73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724" y="1431877"/>
            <a:ext cx="5293313" cy="373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21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9ACC2-DA90-430B-AC6D-B5FFBB3C6F4E}"/>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891120-1747-436A-BBB8-1D118B72977D}"/>
              </a:ext>
            </a:extLst>
          </p:cNvPr>
          <p:cNvSpPr txBox="1"/>
          <p:nvPr/>
        </p:nvSpPr>
        <p:spPr>
          <a:xfrm>
            <a:off x="5744999" y="630296"/>
            <a:ext cx="4518921" cy="1454371"/>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Summing up</a:t>
            </a:r>
            <a:endParaRPr lang="en-US" dirty="0">
              <a:solidFill>
                <a:srgbClr val="1E2A5A"/>
              </a:solidFill>
            </a:endParaRPr>
          </a:p>
        </p:txBody>
      </p:sp>
      <p:sp>
        <p:nvSpPr>
          <p:cNvPr id="24" name="Rectangle 23">
            <a:extLst>
              <a:ext uri="{FF2B5EF4-FFF2-40B4-BE49-F238E27FC236}">
                <a16:creationId xmlns:a16="http://schemas.microsoft.com/office/drawing/2014/main" id="{509022F6-9F21-4A24-8BE5-6C7A002A798E}"/>
              </a:ext>
            </a:extLst>
          </p:cNvPr>
          <p:cNvSpPr/>
          <p:nvPr/>
        </p:nvSpPr>
        <p:spPr>
          <a:xfrm>
            <a:off x="5760941" y="1642000"/>
            <a:ext cx="5383695" cy="4585871"/>
          </a:xfrm>
          <a:prstGeom prst="rect">
            <a:avLst/>
          </a:prstGeom>
        </p:spPr>
        <p:txBody>
          <a:bodyPr wrap="square">
            <a:spAutoFit/>
          </a:bodyPr>
          <a:lstStyle/>
          <a:p>
            <a:r>
              <a:rPr lang="en-US" sz="2200" dirty="0" err="1">
                <a:solidFill>
                  <a:schemeClr val="tx1">
                    <a:lumMod val="65000"/>
                    <a:lumOff val="35000"/>
                  </a:schemeClr>
                </a:solidFill>
                <a:latin typeface="Arial" panose="020B0604020202020204" pitchFamily="34" charset="0"/>
                <a:cs typeface="Arial" panose="020B0604020202020204" pitchFamily="34" charset="0"/>
              </a:rPr>
              <a:t>Analyse</a:t>
            </a:r>
            <a:r>
              <a:rPr lang="en-US" sz="2200" dirty="0">
                <a:solidFill>
                  <a:schemeClr val="tx1">
                    <a:lumMod val="65000"/>
                    <a:lumOff val="35000"/>
                  </a:schemeClr>
                </a:solidFill>
                <a:latin typeface="Arial" panose="020B0604020202020204" pitchFamily="34" charset="0"/>
                <a:cs typeface="Arial" panose="020B0604020202020204" pitchFamily="34" charset="0"/>
              </a:rPr>
              <a:t>, understand, explain and interpret the communication needs and the </a:t>
            </a:r>
            <a:r>
              <a:rPr lang="en-US" sz="2200" dirty="0" err="1">
                <a:solidFill>
                  <a:schemeClr val="tx1">
                    <a:lumMod val="65000"/>
                    <a:lumOff val="35000"/>
                  </a:schemeClr>
                </a:solidFill>
                <a:latin typeface="Arial" panose="020B0604020202020204" pitchFamily="34" charset="0"/>
                <a:cs typeface="Arial" panose="020B0604020202020204" pitchFamily="34" charset="0"/>
              </a:rPr>
              <a:t>behaviour</a:t>
            </a:r>
            <a:r>
              <a:rPr lang="en-US" sz="2200" dirty="0">
                <a:solidFill>
                  <a:schemeClr val="tx1">
                    <a:lumMod val="65000"/>
                    <a:lumOff val="35000"/>
                  </a:schemeClr>
                </a:solidFill>
                <a:latin typeface="Arial" panose="020B0604020202020204" pitchFamily="34" charset="0"/>
                <a:cs typeface="Arial" panose="020B0604020202020204" pitchFamily="34" charset="0"/>
              </a:rPr>
              <a:t>.</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dirty="0">
                <a:solidFill>
                  <a:schemeClr val="tx1">
                    <a:lumMod val="65000"/>
                    <a:lumOff val="35000"/>
                  </a:schemeClr>
                </a:solidFill>
                <a:latin typeface="Arial" panose="020B0604020202020204" pitchFamily="34" charset="0"/>
                <a:cs typeface="Arial" panose="020B0604020202020204" pitchFamily="34" charset="0"/>
              </a:rPr>
              <a:t>Provide positive experiences through differentiated planning.</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dirty="0">
                <a:solidFill>
                  <a:schemeClr val="tx1">
                    <a:lumMod val="65000"/>
                    <a:lumOff val="35000"/>
                  </a:schemeClr>
                </a:solidFill>
                <a:latin typeface="Arial" panose="020B0604020202020204" pitchFamily="34" charset="0"/>
                <a:cs typeface="Arial" panose="020B0604020202020204" pitchFamily="34" charset="0"/>
              </a:rPr>
              <a:t>Provide a language rich environment.</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dirty="0">
                <a:solidFill>
                  <a:schemeClr val="tx1">
                    <a:lumMod val="65000"/>
                    <a:lumOff val="35000"/>
                  </a:schemeClr>
                </a:solidFill>
                <a:latin typeface="Arial" panose="020B0604020202020204" pitchFamily="34" charset="0"/>
                <a:cs typeface="Arial" panose="020B0604020202020204" pitchFamily="34" charset="0"/>
              </a:rPr>
              <a:t>Build positive relationships.</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dirty="0">
                <a:solidFill>
                  <a:schemeClr val="tx1">
                    <a:lumMod val="65000"/>
                    <a:lumOff val="35000"/>
                  </a:schemeClr>
                </a:solidFill>
                <a:latin typeface="Arial" panose="020B0604020202020204" pitchFamily="34" charset="0"/>
                <a:cs typeface="Arial" panose="020B0604020202020204" pitchFamily="34" charset="0"/>
              </a:rPr>
              <a:t>Be consistent.</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dirty="0">
                <a:solidFill>
                  <a:schemeClr val="tx1">
                    <a:lumMod val="65000"/>
                    <a:lumOff val="35000"/>
                  </a:schemeClr>
                </a:solidFill>
                <a:latin typeface="Arial" panose="020B0604020202020204" pitchFamily="34" charset="0"/>
                <a:cs typeface="Arial" panose="020B0604020202020204" pitchFamily="34" charset="0"/>
              </a:rPr>
              <a:t>Be responsive.</a:t>
            </a:r>
          </a:p>
          <a:p>
            <a:endParaRPr lang="en-US" sz="800" dirty="0">
              <a:solidFill>
                <a:schemeClr val="tx1">
                  <a:lumMod val="65000"/>
                  <a:lumOff val="35000"/>
                </a:schemeClr>
              </a:solidFill>
              <a:latin typeface="Arial" panose="020B0604020202020204" pitchFamily="34" charset="0"/>
              <a:cs typeface="Arial" panose="020B0604020202020204" pitchFamily="34" charset="0"/>
            </a:endParaRPr>
          </a:p>
          <a:p>
            <a:r>
              <a:rPr lang="en-US" sz="2200" dirty="0">
                <a:solidFill>
                  <a:schemeClr val="tx1">
                    <a:lumMod val="65000"/>
                    <a:lumOff val="35000"/>
                  </a:schemeClr>
                </a:solidFill>
                <a:latin typeface="Arial" panose="020B0604020202020204" pitchFamily="34" charset="0"/>
                <a:cs typeface="Arial" panose="020B0604020202020204" pitchFamily="34" charset="0"/>
              </a:rPr>
              <a:t>Review regularly.</a:t>
            </a:r>
          </a:p>
          <a:p>
            <a:pPr algn="r"/>
            <a:endParaRPr lang="en-US" sz="2400" dirty="0"/>
          </a:p>
        </p:txBody>
      </p:sp>
      <p:pic>
        <p:nvPicPr>
          <p:cNvPr id="6" name="Picture Placeholder 5" descr="Text, letter&#10;&#10;Description automatically generated">
            <a:extLst>
              <a:ext uri="{FF2B5EF4-FFF2-40B4-BE49-F238E27FC236}">
                <a16:creationId xmlns:a16="http://schemas.microsoft.com/office/drawing/2014/main" id="{5A7985B7-A4FC-4B6A-9B9A-865E95C91462}"/>
              </a:ext>
            </a:extLst>
          </p:cNvPr>
          <p:cNvPicPr>
            <a:picLocks noGrp="1" noChangeAspect="1"/>
          </p:cNvPicPr>
          <p:nvPr>
            <p:ph type="pic" sz="quarter" idx="10"/>
          </p:nvPr>
        </p:nvPicPr>
        <p:blipFill>
          <a:blip r:embed="rId2"/>
          <a:srcRect l="17053" r="17053"/>
          <a:stretch>
            <a:fillRect/>
          </a:stretch>
        </p:blipFill>
        <p:spPr>
          <a:xfrm>
            <a:off x="-162339" y="-417949"/>
            <a:ext cx="5383696" cy="5435463"/>
          </a:xfrm>
          <a:solidFill>
            <a:schemeClr val="bg1">
              <a:lumMod val="65000"/>
            </a:schemeClr>
          </a:solidFill>
          <a:effectLst>
            <a:outerShdw dist="355600" dir="5520000" algn="tl" rotWithShape="0">
              <a:prstClr val="black">
                <a:alpha val="6000"/>
              </a:prstClr>
            </a:outerShdw>
          </a:effectLst>
        </p:spPr>
      </p:pic>
      <p:sp>
        <p:nvSpPr>
          <p:cNvPr id="13" name="Oval 12">
            <a:extLst>
              <a:ext uri="{FF2B5EF4-FFF2-40B4-BE49-F238E27FC236}">
                <a16:creationId xmlns:a16="http://schemas.microsoft.com/office/drawing/2014/main" id="{AC9BF47B-C5F2-43FF-8C17-14DB63A7376F}"/>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Oval 13">
            <a:extLst>
              <a:ext uri="{FF2B5EF4-FFF2-40B4-BE49-F238E27FC236}">
                <a16:creationId xmlns:a16="http://schemas.microsoft.com/office/drawing/2014/main" id="{0D7BDC64-279C-4C4D-BB18-581BEA6C0FE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id="{80B96118-7117-45DC-B512-57AFEE1A8803}"/>
              </a:ext>
            </a:extLst>
          </p:cNvPr>
          <p:cNvPicPr>
            <a:picLocks noChangeAspect="1"/>
          </p:cNvPicPr>
          <p:nvPr/>
        </p:nvPicPr>
        <p:blipFill>
          <a:blip r:embed="rId3"/>
          <a:stretch>
            <a:fillRect/>
          </a:stretch>
        </p:blipFill>
        <p:spPr>
          <a:xfrm>
            <a:off x="10439742" y="6047454"/>
            <a:ext cx="1307802" cy="397409"/>
          </a:xfrm>
          <a:prstGeom prst="rect">
            <a:avLst/>
          </a:prstGeom>
        </p:spPr>
      </p:pic>
    </p:spTree>
    <p:extLst>
      <p:ext uri="{BB962C8B-B14F-4D97-AF65-F5344CB8AC3E}">
        <p14:creationId xmlns:p14="http://schemas.microsoft.com/office/powerpoint/2010/main" val="401352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CCBC1DA-8F49-4D9A-AF89-7080CAA5C881}"/>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891120-1747-436A-BBB8-1D118B72977D}"/>
              </a:ext>
            </a:extLst>
          </p:cNvPr>
          <p:cNvSpPr txBox="1"/>
          <p:nvPr/>
        </p:nvSpPr>
        <p:spPr>
          <a:xfrm>
            <a:off x="647439" y="580169"/>
            <a:ext cx="5644304" cy="1440220"/>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Structure of the session</a:t>
            </a:r>
            <a:endParaRPr lang="en-US" dirty="0">
              <a:solidFill>
                <a:srgbClr val="1E2A5A"/>
              </a:solidFill>
            </a:endParaRPr>
          </a:p>
        </p:txBody>
      </p:sp>
      <p:sp>
        <p:nvSpPr>
          <p:cNvPr id="24" name="Rectangle 23">
            <a:extLst>
              <a:ext uri="{FF2B5EF4-FFF2-40B4-BE49-F238E27FC236}">
                <a16:creationId xmlns:a16="http://schemas.microsoft.com/office/drawing/2014/main" id="{509022F6-9F21-4A24-8BE5-6C7A002A798E}"/>
              </a:ext>
            </a:extLst>
          </p:cNvPr>
          <p:cNvSpPr/>
          <p:nvPr/>
        </p:nvSpPr>
        <p:spPr>
          <a:xfrm>
            <a:off x="647439" y="2276662"/>
            <a:ext cx="5859378" cy="2923877"/>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The importance of communication development.</a:t>
            </a:r>
          </a:p>
          <a:p>
            <a:pPr marL="285750" indent="-285750">
              <a:buFont typeface="Arial" panose="020B0604020202020204" pitchFamily="34" charset="0"/>
              <a:buChar char="•"/>
            </a:pPr>
            <a:endParaRPr lang="en-US" sz="8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What can be the impact of communication difficulties for children?</a:t>
            </a:r>
          </a:p>
          <a:p>
            <a:pPr marL="285750" indent="-285750">
              <a:buFont typeface="Arial" panose="020B0604020202020204" pitchFamily="34" charset="0"/>
              <a:buChar char="•"/>
            </a:pPr>
            <a:endParaRPr lang="en-US" sz="8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Structuring approaches to support these children – being proactive and responsive.</a:t>
            </a:r>
            <a:endParaRPr lang="en-US" sz="2400" dirty="0"/>
          </a:p>
        </p:txBody>
      </p:sp>
      <p:pic>
        <p:nvPicPr>
          <p:cNvPr id="3" name="Picture Placeholder 2">
            <a:extLst>
              <a:ext uri="{FF2B5EF4-FFF2-40B4-BE49-F238E27FC236}">
                <a16:creationId xmlns:a16="http://schemas.microsoft.com/office/drawing/2014/main" id="{5E0D14E4-DAD3-47BA-A7AA-514DCABE13C7}"/>
              </a:ext>
            </a:extLst>
          </p:cNvPr>
          <p:cNvPicPr>
            <a:picLocks noGrp="1" noChangeAspect="1"/>
          </p:cNvPicPr>
          <p:nvPr>
            <p:ph type="pic" sz="quarter" idx="10"/>
          </p:nvPr>
        </p:nvPicPr>
        <p:blipFill>
          <a:blip r:embed="rId2"/>
          <a:srcRect l="16980" r="16980"/>
          <a:stretch>
            <a:fillRect/>
          </a:stretch>
        </p:blipFill>
        <p:spPr>
          <a:xfrm>
            <a:off x="6978348" y="433253"/>
            <a:ext cx="4566213" cy="4609590"/>
          </a:xfrm>
          <a:solidFill>
            <a:schemeClr val="bg1">
              <a:lumMod val="65000"/>
            </a:schemeClr>
          </a:solidFill>
          <a:effectLst>
            <a:outerShdw dist="355600" dir="5520000" algn="tl" rotWithShape="0">
              <a:prstClr val="black">
                <a:alpha val="6000"/>
              </a:prstClr>
            </a:outerShdw>
          </a:effectLst>
        </p:spPr>
      </p:pic>
      <p:sp>
        <p:nvSpPr>
          <p:cNvPr id="28" name="Oval 27">
            <a:extLst>
              <a:ext uri="{FF2B5EF4-FFF2-40B4-BE49-F238E27FC236}">
                <a16:creationId xmlns:a16="http://schemas.microsoft.com/office/drawing/2014/main" id="{9D4B32CA-A834-4741-8AEA-526C03DD033E}"/>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9" name="Oval 28">
            <a:extLst>
              <a:ext uri="{FF2B5EF4-FFF2-40B4-BE49-F238E27FC236}">
                <a16:creationId xmlns:a16="http://schemas.microsoft.com/office/drawing/2014/main" id="{FA37D881-3F80-4437-90B1-162728A42A16}"/>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0" name="Picture 29">
            <a:extLst>
              <a:ext uri="{FF2B5EF4-FFF2-40B4-BE49-F238E27FC236}">
                <a16:creationId xmlns:a16="http://schemas.microsoft.com/office/drawing/2014/main" id="{B569D760-BE5F-4F69-BB99-898383C1A8CB}"/>
              </a:ext>
            </a:extLst>
          </p:cNvPr>
          <p:cNvPicPr>
            <a:picLocks noChangeAspect="1"/>
          </p:cNvPicPr>
          <p:nvPr/>
        </p:nvPicPr>
        <p:blipFill>
          <a:blip r:embed="rId3"/>
          <a:stretch>
            <a:fillRect/>
          </a:stretch>
        </p:blipFill>
        <p:spPr>
          <a:xfrm>
            <a:off x="10439742" y="6047454"/>
            <a:ext cx="1307802" cy="397409"/>
          </a:xfrm>
          <a:prstGeom prst="rect">
            <a:avLst/>
          </a:prstGeom>
        </p:spPr>
      </p:pic>
    </p:spTree>
    <p:extLst>
      <p:ext uri="{BB962C8B-B14F-4D97-AF65-F5344CB8AC3E}">
        <p14:creationId xmlns:p14="http://schemas.microsoft.com/office/powerpoint/2010/main" val="111456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2A5A"/>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2360768-CB2B-42B2-B37C-6D80808940EF}"/>
              </a:ext>
            </a:extLst>
          </p:cNvPr>
          <p:cNvSpPr/>
          <p:nvPr/>
        </p:nvSpPr>
        <p:spPr>
          <a:xfrm>
            <a:off x="9632663" y="5606868"/>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4AA8AD91-E5AE-4CEC-9F9D-A71965E69EDD}"/>
              </a:ext>
            </a:extLst>
          </p:cNvPr>
          <p:cNvSpPr/>
          <p:nvPr/>
        </p:nvSpPr>
        <p:spPr>
          <a:xfrm>
            <a:off x="9824277" y="5556068"/>
            <a:ext cx="2951664" cy="2951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81A17FBA-731F-4D2C-842E-7FC75397E526}"/>
              </a:ext>
            </a:extLst>
          </p:cNvPr>
          <p:cNvSpPr txBox="1"/>
          <p:nvPr/>
        </p:nvSpPr>
        <p:spPr>
          <a:xfrm>
            <a:off x="316822" y="896189"/>
            <a:ext cx="4255177" cy="2632633"/>
          </a:xfrm>
          <a:prstGeom prst="rect">
            <a:avLst/>
          </a:prstGeom>
          <a:noFill/>
        </p:spPr>
        <p:txBody>
          <a:bodyPr wrap="square" rtlCol="0">
            <a:normAutofit/>
          </a:bodyPr>
          <a:lstStyle/>
          <a:p>
            <a:r>
              <a:rPr lang="en-GB" sz="6000" b="1" dirty="0">
                <a:solidFill>
                  <a:srgbClr val="98BF0E"/>
                </a:solidFill>
                <a:latin typeface="Arial" panose="020B0604020202020204" pitchFamily="34" charset="0"/>
                <a:cs typeface="Arial" panose="020B0604020202020204" pitchFamily="34" charset="0"/>
              </a:rPr>
              <a:t>Setting the scene</a:t>
            </a:r>
            <a:endParaRPr lang="en-US" sz="6000" dirty="0">
              <a:solidFill>
                <a:srgbClr val="98BF0E"/>
              </a:solidFill>
            </a:endParaRPr>
          </a:p>
        </p:txBody>
      </p:sp>
      <p:pic>
        <p:nvPicPr>
          <p:cNvPr id="3" name="Picture 2">
            <a:extLst>
              <a:ext uri="{FF2B5EF4-FFF2-40B4-BE49-F238E27FC236}">
                <a16:creationId xmlns:a16="http://schemas.microsoft.com/office/drawing/2014/main" id="{6459376C-555E-4109-91C9-D059ACADD020}"/>
              </a:ext>
            </a:extLst>
          </p:cNvPr>
          <p:cNvPicPr>
            <a:picLocks noChangeAspect="1"/>
          </p:cNvPicPr>
          <p:nvPr/>
        </p:nvPicPr>
        <p:blipFill>
          <a:blip r:embed="rId2"/>
          <a:stretch>
            <a:fillRect/>
          </a:stretch>
        </p:blipFill>
        <p:spPr>
          <a:xfrm>
            <a:off x="10397107" y="6064406"/>
            <a:ext cx="1346577" cy="418842"/>
          </a:xfrm>
          <a:prstGeom prst="rect">
            <a:avLst/>
          </a:prstGeom>
        </p:spPr>
      </p:pic>
      <p:pic>
        <p:nvPicPr>
          <p:cNvPr id="6" name="Picture Placeholder 5" descr="A picture containing person, child&#10;&#10;Description automatically generated">
            <a:extLst>
              <a:ext uri="{FF2B5EF4-FFF2-40B4-BE49-F238E27FC236}">
                <a16:creationId xmlns:a16="http://schemas.microsoft.com/office/drawing/2014/main" id="{CE8957D3-1E44-47E3-AC06-E594132E1F06}"/>
              </a:ext>
            </a:extLst>
          </p:cNvPr>
          <p:cNvPicPr>
            <a:picLocks noGrp="1" noChangeAspect="1"/>
          </p:cNvPicPr>
          <p:nvPr>
            <p:ph type="pic" sz="quarter" idx="10"/>
          </p:nvPr>
        </p:nvPicPr>
        <p:blipFill>
          <a:blip r:embed="rId3"/>
          <a:srcRect t="11365" b="11365"/>
          <a:stretch>
            <a:fillRect/>
          </a:stretch>
        </p:blipFill>
        <p:spPr>
          <a:xfrm>
            <a:off x="6453808" y="-104619"/>
            <a:ext cx="5928795" cy="5986386"/>
          </a:xfrm>
          <a:solidFill>
            <a:schemeClr val="bg1">
              <a:lumMod val="65000"/>
            </a:schemeClr>
          </a:solidFill>
          <a:effectLst>
            <a:outerShdw dist="355600" dir="5520000" algn="tl" rotWithShape="0">
              <a:prstClr val="black">
                <a:alpha val="6000"/>
              </a:prstClr>
            </a:outerShdw>
          </a:effectLst>
        </p:spPr>
      </p:pic>
    </p:spTree>
    <p:extLst>
      <p:ext uri="{BB962C8B-B14F-4D97-AF65-F5344CB8AC3E}">
        <p14:creationId xmlns:p14="http://schemas.microsoft.com/office/powerpoint/2010/main" val="231929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9" y="580169"/>
            <a:ext cx="5644304" cy="1440220"/>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Communication development</a:t>
            </a:r>
            <a:endParaRPr lang="en-US"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47439" y="2020389"/>
            <a:ext cx="8488015" cy="4985980"/>
          </a:xfrm>
          <a:prstGeom prst="rect">
            <a:avLst/>
          </a:prstGeom>
        </p:spPr>
        <p:txBody>
          <a:bodyPr wrap="square">
            <a:spAutoFit/>
          </a:bodyPr>
          <a:lstStyle/>
          <a:p>
            <a:r>
              <a:rPr lang="en-GB" sz="2200" dirty="0">
                <a:solidFill>
                  <a:schemeClr val="tx2"/>
                </a:solidFill>
                <a:latin typeface="Arial" panose="020B0604020202020204" pitchFamily="34" charset="0"/>
                <a:cs typeface="Arial" panose="020B0604020202020204" pitchFamily="34" charset="0"/>
              </a:rPr>
              <a:t>Communication is fundamental to children's development; children need to be able to understand and be understood. Communication is the foundation of relationships and is essential for learning, play and social interaction.</a:t>
            </a:r>
          </a:p>
          <a:p>
            <a:endParaRPr lang="en-GB" sz="800" dirty="0">
              <a:solidFill>
                <a:schemeClr val="tx2"/>
              </a:solidFill>
              <a:latin typeface="Arial" panose="020B0604020202020204" pitchFamily="34" charset="0"/>
              <a:cs typeface="Arial" panose="020B0604020202020204" pitchFamily="34" charset="0"/>
            </a:endParaRPr>
          </a:p>
          <a:p>
            <a:r>
              <a:rPr lang="en-GB" sz="2200" dirty="0">
                <a:solidFill>
                  <a:schemeClr val="tx2"/>
                </a:solidFill>
                <a:latin typeface="Arial" panose="020B0604020202020204" pitchFamily="34" charset="0"/>
                <a:cs typeface="Arial" panose="020B0604020202020204" pitchFamily="34" charset="0"/>
              </a:rPr>
              <a:t>Communication development for young children includes gaining the skills to understand and to express thoughts, feelings, and information.</a:t>
            </a:r>
          </a:p>
          <a:p>
            <a:endParaRPr lang="en-GB" sz="800" dirty="0">
              <a:solidFill>
                <a:schemeClr val="tx2"/>
              </a:solidFill>
              <a:latin typeface="Arial" panose="020B0604020202020204" pitchFamily="34" charset="0"/>
              <a:cs typeface="Arial" panose="020B0604020202020204" pitchFamily="34" charset="0"/>
            </a:endParaRPr>
          </a:p>
          <a:p>
            <a:r>
              <a:rPr lang="en-GB" sz="2200" dirty="0">
                <a:solidFill>
                  <a:schemeClr val="tx2"/>
                </a:solidFill>
                <a:latin typeface="Arial" panose="020B0604020202020204" pitchFamily="34" charset="0"/>
                <a:cs typeface="Arial" panose="020B0604020202020204" pitchFamily="34" charset="0"/>
              </a:rPr>
              <a:t>Speech, language and communication skills are vital for all children. Without these skills they will not reach their full potential.</a:t>
            </a:r>
          </a:p>
          <a:p>
            <a:endParaRPr lang="en-GB" sz="800" dirty="0">
              <a:solidFill>
                <a:schemeClr val="tx2"/>
              </a:solidFill>
              <a:latin typeface="Arial" panose="020B0604020202020204" pitchFamily="34" charset="0"/>
              <a:cs typeface="Arial" panose="020B0604020202020204" pitchFamily="34" charset="0"/>
            </a:endParaRPr>
          </a:p>
          <a:p>
            <a:r>
              <a:rPr lang="en-GB" sz="2200" dirty="0">
                <a:solidFill>
                  <a:schemeClr val="tx2"/>
                </a:solidFill>
                <a:latin typeface="Arial" panose="020B0604020202020204" pitchFamily="34" charset="0"/>
                <a:cs typeface="Arial" panose="020B0604020202020204" pitchFamily="34" charset="0"/>
              </a:rPr>
              <a:t>1 in 10 children have speech, language and communication needs.</a:t>
            </a:r>
          </a:p>
          <a:p>
            <a:endParaRPr lang="en-GB" sz="2200" dirty="0">
              <a:solidFill>
                <a:schemeClr val="tx2"/>
              </a:solidFill>
              <a:latin typeface="Arial" panose="020B0604020202020204" pitchFamily="34" charset="0"/>
              <a:cs typeface="Arial" panose="020B0604020202020204" pitchFamily="34" charset="0"/>
            </a:endParaRPr>
          </a:p>
          <a:p>
            <a:endParaRPr lang="en-US" sz="28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26422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8" y="487018"/>
            <a:ext cx="6181747" cy="1440220"/>
          </a:xfrm>
          <a:prstGeom prst="rect">
            <a:avLst/>
          </a:prstGeom>
          <a:noFill/>
        </p:spPr>
        <p:txBody>
          <a:bodyPr wrap="square" rtlCol="0">
            <a:noAutofit/>
          </a:bodyPr>
          <a:lstStyle/>
          <a:p>
            <a:r>
              <a:rPr lang="en-GB" sz="4000" b="1" dirty="0">
                <a:solidFill>
                  <a:srgbClr val="1E2A5A"/>
                </a:solidFill>
                <a:latin typeface="Arial" panose="020B0604020202020204" pitchFamily="34" charset="0"/>
                <a:cs typeface="Arial" panose="020B0604020202020204" pitchFamily="34" charset="0"/>
              </a:rPr>
              <a:t>Communication impacts on all areas of life</a:t>
            </a:r>
            <a:endParaRPr lang="en-US" sz="4000" b="1" dirty="0">
              <a:solidFill>
                <a:srgbClr val="1E2A5A"/>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47438" y="1836790"/>
            <a:ext cx="9384457" cy="4555093"/>
          </a:xfrm>
          <a:prstGeom prst="rect">
            <a:avLst/>
          </a:prstGeom>
        </p:spPr>
        <p:txBody>
          <a:bodyPr wrap="square">
            <a:spAutoFit/>
          </a:bodyPr>
          <a:lstStyle/>
          <a:p>
            <a:r>
              <a:rPr lang="en-GB" sz="2400" b="1" dirty="0">
                <a:solidFill>
                  <a:schemeClr val="tx2"/>
                </a:solidFill>
                <a:latin typeface="Arial" panose="020B0604020202020204" pitchFamily="34" charset="0"/>
                <a:cs typeface="Arial" panose="020B0604020202020204" pitchFamily="34" charset="0"/>
              </a:rPr>
              <a:t>On education:</a:t>
            </a:r>
          </a:p>
          <a:p>
            <a:endParaRPr lang="en-GB" sz="800" b="1" dirty="0">
              <a:solidFill>
                <a:schemeClr val="tx2"/>
              </a:solidFill>
              <a:latin typeface="Arial" panose="020B0604020202020204" pitchFamily="34" charset="0"/>
              <a:cs typeface="Arial" panose="020B0604020202020204" pitchFamily="34" charset="0"/>
            </a:endParaRPr>
          </a:p>
          <a:p>
            <a:r>
              <a:rPr lang="en-GB" sz="2200" dirty="0">
                <a:solidFill>
                  <a:schemeClr val="tx2"/>
                </a:solidFill>
                <a:latin typeface="Arial" panose="020B0604020202020204" pitchFamily="34" charset="0"/>
                <a:cs typeface="Arial" panose="020B0604020202020204" pitchFamily="34" charset="0"/>
              </a:rPr>
              <a:t>Poor language predicts poor literacy skills and, without the right help, between 50% and 90% of children with persistent communication needs go on to have reading difficulties. Vocabulary at age 5 is a very strong predictor of the qualifications achieved at school leaving age and beyond.</a:t>
            </a:r>
          </a:p>
          <a:p>
            <a:endParaRPr lang="en-GB" sz="800" b="1" dirty="0">
              <a:solidFill>
                <a:schemeClr val="tx2"/>
              </a:solidFill>
              <a:latin typeface="Arial" panose="020B0604020202020204" pitchFamily="34" charset="0"/>
              <a:cs typeface="Arial" panose="020B0604020202020204" pitchFamily="34" charset="0"/>
            </a:endParaRPr>
          </a:p>
          <a:p>
            <a:r>
              <a:rPr lang="en-GB" sz="2400" b="1" dirty="0">
                <a:solidFill>
                  <a:schemeClr val="tx2"/>
                </a:solidFill>
                <a:latin typeface="Arial" panose="020B0604020202020204" pitchFamily="34" charset="0"/>
                <a:cs typeface="Arial" panose="020B0604020202020204" pitchFamily="34" charset="0"/>
              </a:rPr>
              <a:t>On employment:</a:t>
            </a:r>
          </a:p>
          <a:p>
            <a:endParaRPr lang="en-GB" sz="800" b="1" dirty="0">
              <a:solidFill>
                <a:schemeClr val="tx2"/>
              </a:solidFill>
              <a:latin typeface="Arial" panose="020B0604020202020204" pitchFamily="34" charset="0"/>
              <a:cs typeface="Arial" panose="020B0604020202020204" pitchFamily="34" charset="0"/>
            </a:endParaRPr>
          </a:p>
          <a:p>
            <a:r>
              <a:rPr lang="en-GB" sz="2200" dirty="0">
                <a:solidFill>
                  <a:schemeClr val="tx2"/>
                </a:solidFill>
                <a:latin typeface="Arial" panose="020B0604020202020204" pitchFamily="34" charset="0"/>
                <a:cs typeface="Arial" panose="020B0604020202020204" pitchFamily="34" charset="0"/>
              </a:rPr>
              <a:t>Employers now rate communication skills as their highest priority, above qualifications, with 47% of employers in England reporting difficulty in finding employees with an appropriate level of oral communication skills.</a:t>
            </a:r>
          </a:p>
          <a:p>
            <a:endParaRPr lang="en-GB" sz="800" b="1" dirty="0">
              <a:solidFill>
                <a:schemeClr val="tx2"/>
              </a:solidFill>
              <a:latin typeface="Arial" panose="020B0604020202020204" pitchFamily="34" charset="0"/>
              <a:cs typeface="Arial" panose="020B0604020202020204" pitchFamily="34" charset="0"/>
            </a:endParaRPr>
          </a:p>
          <a:p>
            <a:r>
              <a:rPr lang="en-GB" sz="2400" b="1" dirty="0">
                <a:solidFill>
                  <a:schemeClr val="tx2"/>
                </a:solidFill>
                <a:latin typeface="Arial" panose="020B0604020202020204" pitchFamily="34" charset="0"/>
                <a:cs typeface="Arial" panose="020B0604020202020204" pitchFamily="34" charset="0"/>
              </a:rPr>
              <a:t>On health:</a:t>
            </a:r>
          </a:p>
          <a:p>
            <a:endParaRPr lang="en-GB" sz="800" b="1" dirty="0">
              <a:solidFill>
                <a:schemeClr val="tx2"/>
              </a:solidFill>
              <a:latin typeface="Arial" panose="020B0604020202020204" pitchFamily="34" charset="0"/>
              <a:cs typeface="Arial" panose="020B0604020202020204" pitchFamily="34" charset="0"/>
            </a:endParaRPr>
          </a:p>
          <a:p>
            <a:r>
              <a:rPr lang="en-GB" sz="2200" dirty="0">
                <a:solidFill>
                  <a:schemeClr val="tx2"/>
                </a:solidFill>
                <a:latin typeface="Arial" panose="020B0604020202020204" pitchFamily="34" charset="0"/>
                <a:cs typeface="Arial" panose="020B0604020202020204" pitchFamily="34" charset="0"/>
              </a:rPr>
              <a:t>Poor communication is a risk factor for mental health.</a:t>
            </a:r>
            <a:endParaRPr lang="en-US" sz="2200" b="1" dirty="0">
              <a:solidFill>
                <a:schemeClr val="tx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0866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9" y="580169"/>
            <a:ext cx="5170265" cy="1440220"/>
          </a:xfrm>
          <a:prstGeom prst="rect">
            <a:avLst/>
          </a:prstGeom>
          <a:noFill/>
        </p:spPr>
        <p:txBody>
          <a:bodyPr wrap="square" rtlCol="0">
            <a:normAutofit fontScale="85000" lnSpcReduction="20000"/>
          </a:bodyPr>
          <a:lstStyle/>
          <a:p>
            <a:r>
              <a:rPr lang="en-GB" sz="4000" b="1" dirty="0">
                <a:solidFill>
                  <a:srgbClr val="1E2A5A"/>
                </a:solidFill>
                <a:latin typeface="Arial" panose="020B0604020202020204" pitchFamily="34" charset="0"/>
                <a:cs typeface="Arial" panose="020B0604020202020204" pitchFamily="34" charset="0"/>
              </a:rPr>
              <a:t>The relationship between SLCN and behaviour</a:t>
            </a:r>
          </a:p>
          <a:p>
            <a:endParaRPr lang="en-US"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47439" y="2020389"/>
            <a:ext cx="8970372" cy="3908762"/>
          </a:xfrm>
          <a:prstGeom prst="rect">
            <a:avLst/>
          </a:prstGeom>
        </p:spPr>
        <p:txBody>
          <a:bodyPr wrap="square">
            <a:spAutoFit/>
          </a:bodyPr>
          <a:lstStyle/>
          <a:p>
            <a:r>
              <a:rPr lang="en-GB" dirty="0">
                <a:solidFill>
                  <a:schemeClr val="tx2"/>
                </a:solidFill>
                <a:latin typeface="Arial" panose="020B0604020202020204" pitchFamily="34" charset="0"/>
                <a:cs typeface="Arial" panose="020B0604020202020204" pitchFamily="34" charset="0"/>
              </a:rPr>
              <a:t>The frustration of not being able to get messages across can lead to outbursts which can be expressed as difficult or even dangerous behaviours.</a:t>
            </a:r>
          </a:p>
          <a:p>
            <a:endParaRPr lang="en-GB" sz="800"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An inability to pick up on adult’s cues, for example to finish an activity and tidy up,  may lead to feelings of anger because their activity needs to end. Being cross can escalate into unwanted behaviours. A failure to respond to instructions such as these, may lead adults to believe this is non-compliance behaviour.</a:t>
            </a:r>
          </a:p>
          <a:p>
            <a:endParaRPr lang="en-GB" sz="800"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Children who cannot make themselves understood to their peers may suffer relative isolation as their peers become frustrated with not understanding what they are trying to communicate.</a:t>
            </a:r>
          </a:p>
          <a:p>
            <a:endParaRPr lang="en-GB" sz="800"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Children who have difficulty in making themselves understood may become less confident, anxious, have feelings of inadequacy. The child’s emotions may be hijacked by a stress response, ‘flight, fight, freeze’. This inevitably impacts behaviour.</a:t>
            </a: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17351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647439" y="580169"/>
            <a:ext cx="5859378" cy="1440220"/>
          </a:xfrm>
          <a:prstGeom prst="rect">
            <a:avLst/>
          </a:prstGeom>
          <a:noFill/>
        </p:spPr>
        <p:txBody>
          <a:bodyPr wrap="square" rtlCol="0">
            <a:normAutofit fontScale="85000" lnSpcReduction="10000"/>
          </a:bodyPr>
          <a:lstStyle/>
          <a:p>
            <a:r>
              <a:rPr lang="en-GB" sz="4000" b="1" dirty="0">
                <a:solidFill>
                  <a:srgbClr val="1E2A5A"/>
                </a:solidFill>
                <a:latin typeface="Arial" panose="020B0604020202020204" pitchFamily="34" charset="0"/>
                <a:cs typeface="Arial" panose="020B0604020202020204" pitchFamily="34" charset="0"/>
              </a:rPr>
              <a:t>Identifying children with communication difficulties</a:t>
            </a:r>
            <a:endParaRPr lang="en-US"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647439" y="1965838"/>
            <a:ext cx="7926718" cy="3539430"/>
          </a:xfrm>
          <a:prstGeom prst="rect">
            <a:avLst/>
          </a:prstGeom>
        </p:spPr>
        <p:txBody>
          <a:bodyPr wrap="square">
            <a:spAutoFit/>
          </a:bodyPr>
          <a:lstStyle/>
          <a:p>
            <a:r>
              <a:rPr lang="en-US" sz="2400" b="1" dirty="0">
                <a:solidFill>
                  <a:schemeClr val="tx2"/>
                </a:solidFill>
                <a:latin typeface="Arial" panose="020B0604020202020204" pitchFamily="34" charset="0"/>
                <a:cs typeface="Arial" panose="020B0604020202020204" pitchFamily="34" charset="0"/>
              </a:rPr>
              <a:t>Children who have difficulty communicating:</a:t>
            </a:r>
          </a:p>
          <a:p>
            <a:endParaRPr lang="en-US" sz="8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schemeClr val="tx2"/>
                </a:solidFill>
                <a:latin typeface="Arial" panose="020B0604020202020204" pitchFamily="34" charset="0"/>
                <a:cs typeface="Arial" panose="020B0604020202020204" pitchFamily="34" charset="0"/>
              </a:rPr>
              <a:t>Might be struggling with settling in, joining in with others, understanding routines and instructions or expressing themselves </a:t>
            </a:r>
          </a:p>
          <a:p>
            <a:pPr marL="285750" indent="-285750">
              <a:buFont typeface="Arial" panose="020B0604020202020204" pitchFamily="34" charset="0"/>
              <a:buChar char="•"/>
            </a:pPr>
            <a:endParaRPr lang="en-GB"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schemeClr val="tx2"/>
                </a:solidFill>
                <a:latin typeface="Arial" panose="020B0604020202020204" pitchFamily="34" charset="0"/>
                <a:cs typeface="Arial" panose="020B0604020202020204" pitchFamily="34" charset="0"/>
              </a:rPr>
              <a:t> Aren’t where you would expect them to be when you look at expected development for their age </a:t>
            </a:r>
          </a:p>
          <a:p>
            <a:pPr marL="285750" indent="-285750">
              <a:buFont typeface="Arial" panose="020B0604020202020204" pitchFamily="34" charset="0"/>
              <a:buChar char="•"/>
            </a:pPr>
            <a:endParaRPr lang="en-GB"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solidFill>
                  <a:schemeClr val="tx2"/>
                </a:solidFill>
                <a:latin typeface="Arial" panose="020B0604020202020204" pitchFamily="34" charset="0"/>
                <a:cs typeface="Arial" panose="020B0604020202020204" pitchFamily="34" charset="0"/>
              </a:rPr>
              <a:t> Aren’t reaching their early learning goals for communication and language and/or personal, social and emotional development.</a:t>
            </a:r>
            <a:endParaRPr lang="en-US" sz="2200" dirty="0">
              <a:solidFill>
                <a:schemeClr val="tx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16885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2A5A"/>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2360768-CB2B-42B2-B37C-6D80808940EF}"/>
              </a:ext>
            </a:extLst>
          </p:cNvPr>
          <p:cNvSpPr/>
          <p:nvPr/>
        </p:nvSpPr>
        <p:spPr>
          <a:xfrm>
            <a:off x="9632663" y="5606868"/>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4AA8AD91-E5AE-4CEC-9F9D-A71965E69EDD}"/>
              </a:ext>
            </a:extLst>
          </p:cNvPr>
          <p:cNvSpPr/>
          <p:nvPr/>
        </p:nvSpPr>
        <p:spPr>
          <a:xfrm>
            <a:off x="9824277" y="5556068"/>
            <a:ext cx="2951664" cy="2951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81A17FBA-731F-4D2C-842E-7FC75397E526}"/>
              </a:ext>
            </a:extLst>
          </p:cNvPr>
          <p:cNvSpPr txBox="1"/>
          <p:nvPr/>
        </p:nvSpPr>
        <p:spPr>
          <a:xfrm>
            <a:off x="316823" y="896189"/>
            <a:ext cx="5885194" cy="2632633"/>
          </a:xfrm>
          <a:prstGeom prst="rect">
            <a:avLst/>
          </a:prstGeom>
          <a:noFill/>
        </p:spPr>
        <p:txBody>
          <a:bodyPr wrap="square" rtlCol="0">
            <a:normAutofit/>
          </a:bodyPr>
          <a:lstStyle/>
          <a:p>
            <a:r>
              <a:rPr lang="en-GB" sz="4800" b="1" dirty="0">
                <a:solidFill>
                  <a:srgbClr val="98BF0E"/>
                </a:solidFill>
                <a:latin typeface="Arial" panose="020B0604020202020204" pitchFamily="34" charset="0"/>
                <a:cs typeface="Arial" panose="020B0604020202020204" pitchFamily="34" charset="0"/>
              </a:rPr>
              <a:t>What do we know?</a:t>
            </a:r>
          </a:p>
          <a:p>
            <a:r>
              <a:rPr lang="en-GB" sz="4800" b="1" dirty="0">
                <a:solidFill>
                  <a:srgbClr val="98BF0E"/>
                </a:solidFill>
                <a:latin typeface="Arial" panose="020B0604020202020204" pitchFamily="34" charset="0"/>
                <a:cs typeface="Arial" panose="020B0604020202020204" pitchFamily="34" charset="0"/>
              </a:rPr>
              <a:t>What do we need to know?</a:t>
            </a:r>
            <a:endParaRPr lang="en-US" sz="4800" dirty="0">
              <a:solidFill>
                <a:srgbClr val="98BF0E"/>
              </a:solidFill>
            </a:endParaRPr>
          </a:p>
        </p:txBody>
      </p:sp>
      <p:pic>
        <p:nvPicPr>
          <p:cNvPr id="3" name="Picture 2">
            <a:extLst>
              <a:ext uri="{FF2B5EF4-FFF2-40B4-BE49-F238E27FC236}">
                <a16:creationId xmlns:a16="http://schemas.microsoft.com/office/drawing/2014/main" id="{6459376C-555E-4109-91C9-D059ACADD020}"/>
              </a:ext>
            </a:extLst>
          </p:cNvPr>
          <p:cNvPicPr>
            <a:picLocks noChangeAspect="1"/>
          </p:cNvPicPr>
          <p:nvPr/>
        </p:nvPicPr>
        <p:blipFill>
          <a:blip r:embed="rId2"/>
          <a:stretch>
            <a:fillRect/>
          </a:stretch>
        </p:blipFill>
        <p:spPr>
          <a:xfrm>
            <a:off x="10397107" y="6064406"/>
            <a:ext cx="1346577" cy="418842"/>
          </a:xfrm>
          <a:prstGeom prst="rect">
            <a:avLst/>
          </a:prstGeom>
        </p:spPr>
      </p:pic>
      <p:pic>
        <p:nvPicPr>
          <p:cNvPr id="5" name="Picture Placeholder 4" descr="A picture containing person, tree, ground, outdoor&#10;&#10;Description automatically generated">
            <a:extLst>
              <a:ext uri="{FF2B5EF4-FFF2-40B4-BE49-F238E27FC236}">
                <a16:creationId xmlns:a16="http://schemas.microsoft.com/office/drawing/2014/main" id="{C16143B7-DA4B-47F8-83E1-395F6243591A}"/>
              </a:ext>
            </a:extLst>
          </p:cNvPr>
          <p:cNvPicPr>
            <a:picLocks noGrp="1" noChangeAspect="1"/>
          </p:cNvPicPr>
          <p:nvPr>
            <p:ph type="pic" sz="quarter" idx="10"/>
          </p:nvPr>
        </p:nvPicPr>
        <p:blipFill>
          <a:blip r:embed="rId3"/>
          <a:srcRect t="16341" b="16341"/>
          <a:stretch>
            <a:fillRect/>
          </a:stretch>
        </p:blipFill>
        <p:spPr>
          <a:xfrm>
            <a:off x="6092208" y="-256786"/>
            <a:ext cx="6210560" cy="6270392"/>
          </a:xfrm>
        </p:spPr>
      </p:pic>
    </p:spTree>
    <p:extLst>
      <p:ext uri="{BB962C8B-B14F-4D97-AF65-F5344CB8AC3E}">
        <p14:creationId xmlns:p14="http://schemas.microsoft.com/office/powerpoint/2010/main" val="2878153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4991</TotalTime>
  <Words>2077</Words>
  <Application>Microsoft Office PowerPoint</Application>
  <PresentationFormat>Widescreen</PresentationFormat>
  <Paragraphs>334</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Norfolk Futures: Corporate Priorities</dc:title>
  <dc:creator>McDiarmid, Fiona</dc:creator>
  <cp:lastModifiedBy>Anderson, Hilary</cp:lastModifiedBy>
  <cp:revision>329</cp:revision>
  <cp:lastPrinted>2021-03-16T08:24:33Z</cp:lastPrinted>
  <dcterms:created xsi:type="dcterms:W3CDTF">2017-09-20T15:18:56Z</dcterms:created>
  <dcterms:modified xsi:type="dcterms:W3CDTF">2021-03-16T16:56:56Z</dcterms:modified>
</cp:coreProperties>
</file>