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8" r:id="rId2"/>
    <p:sldId id="272" r:id="rId3"/>
    <p:sldId id="259" r:id="rId4"/>
    <p:sldId id="262" r:id="rId5"/>
    <p:sldId id="266" r:id="rId6"/>
    <p:sldId id="263" r:id="rId7"/>
    <p:sldId id="268" r:id="rId8"/>
    <p:sldId id="265" r:id="rId9"/>
    <p:sldId id="269" r:id="rId10"/>
    <p:sldId id="260" r:id="rId11"/>
    <p:sldId id="270" r:id="rId12"/>
    <p:sldId id="271" r:id="rId13"/>
    <p:sldId id="275" r:id="rId14"/>
    <p:sldId id="280" r:id="rId15"/>
    <p:sldId id="276" r:id="rId16"/>
    <p:sldId id="278" r:id="rId17"/>
    <p:sldId id="277" r:id="rId18"/>
    <p:sldId id="279" r:id="rId19"/>
    <p:sldId id="283" r:id="rId20"/>
    <p:sldId id="281" r:id="rId21"/>
    <p:sldId id="28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73954" autoAdjust="0"/>
  </p:normalViewPr>
  <p:slideViewPr>
    <p:cSldViewPr snapToGrid="0">
      <p:cViewPr varScale="1">
        <p:scale>
          <a:sx n="84" d="100"/>
          <a:sy n="84" d="100"/>
        </p:scale>
        <p:origin x="1626" y="90"/>
      </p:cViewPr>
      <p:guideLst/>
    </p:cSldViewPr>
  </p:slideViewPr>
  <p:notesTextViewPr>
    <p:cViewPr>
      <p:scale>
        <a:sx n="1" d="1"/>
        <a:sy n="1" d="1"/>
      </p:scale>
      <p:origin x="0" y="-52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85677-B566-40A9-8338-A273E8FC6721}" type="datetimeFigureOut">
              <a:rPr lang="en-GB" smtClean="0"/>
              <a:t>22/11/2022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C8F3F1-DB87-43CD-AE25-1C96153CDF72}" type="slidenum">
              <a:rPr lang="en-GB" smtClean="0"/>
              <a:t>‹#›</a:t>
            </a:fld>
            <a:endParaRPr lang="en-GB"/>
          </a:p>
        </p:txBody>
      </p:sp>
    </p:spTree>
    <p:extLst>
      <p:ext uri="{BB962C8B-B14F-4D97-AF65-F5344CB8AC3E}">
        <p14:creationId xmlns:p14="http://schemas.microsoft.com/office/powerpoint/2010/main" val="3972552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speechandlanguage.info/resources/perch/pdf/parentsvocabularyskillsfeelybagmaster-1.pdf" TargetMode="External"/><Relationship Id="rId3" Type="http://schemas.openxmlformats.org/officeDocument/2006/relationships/hyperlink" Target="https://www.justonenorfolk.nhs.uk/media/x0ghppvd/early-language-activities-to-develop-first-words.pdf" TargetMode="External"/><Relationship Id="rId7" Type="http://schemas.openxmlformats.org/officeDocument/2006/relationships/hyperlink" Target="https://speechandlanguage.info/resources/perch/pdf/parentsvocabularyskillsalienvisitorsmaster-1.pdf"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justonenorfolk.nhs.uk/media/zr0etjof/using-everyday-activites-to-support-language-development.pdf" TargetMode="External"/><Relationship Id="rId5" Type="http://schemas.openxmlformats.org/officeDocument/2006/relationships/hyperlink" Target="https://www.justonenorfolk.nhs.uk/media/ensent5k/expressive-language-activities-to-develop-2-word-phrases.pdf" TargetMode="External"/><Relationship Id="rId4" Type="http://schemas.openxmlformats.org/officeDocument/2006/relationships/hyperlink" Target="https://www.justonenorfolk.nhs.uk/speech-language/early-communication/modelling/" TargetMode="Externa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speechandlanguage.info/resources/perch/pdf/parentsspeechlinkrollthecarmaster.pdf" TargetMode="External"/><Relationship Id="rId3" Type="http://schemas.openxmlformats.org/officeDocument/2006/relationships/hyperlink" Target="https://www.justonenorfolk.nhs.uk/speech-language/phonological-awareness/" TargetMode="External"/><Relationship Id="rId7" Type="http://schemas.openxmlformats.org/officeDocument/2006/relationships/hyperlink" Target="https://speechandlanguage.info/resources/perch/pdf/parentsspeechlinkshootingstarsmaster.pdf" TargetMode="External"/><Relationship Id="rId12" Type="http://schemas.openxmlformats.org/officeDocument/2006/relationships/hyperlink" Target="https://www.humber.nhs.uk/services/childrens-speech-resources.htm"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speechandlanguage.info/resources/perch/pdf/parentsspeechlinkislandsmaster.pdf" TargetMode="External"/><Relationship Id="rId11" Type="http://schemas.openxmlformats.org/officeDocument/2006/relationships/hyperlink" Target="https://speechandlanguage.info/resources/perch/pdf/parentsspeechlinkkingsandknightsmaster.pdf" TargetMode="External"/><Relationship Id="rId5" Type="http://schemas.openxmlformats.org/officeDocument/2006/relationships/hyperlink" Target="https://parent-games.speechandlanguage.info/" TargetMode="External"/><Relationship Id="rId10" Type="http://schemas.openxmlformats.org/officeDocument/2006/relationships/hyperlink" Target="https://speechandlanguage.info/resources/perch/pdf/parentsspeechlinkgrandnationalmaster.pdf" TargetMode="External"/><Relationship Id="rId4" Type="http://schemas.openxmlformats.org/officeDocument/2006/relationships/hyperlink" Target="https://www.justonenorfolk.nhs.uk/speech-language/speech-sound-development/" TargetMode="External"/><Relationship Id="rId9" Type="http://schemas.openxmlformats.org/officeDocument/2006/relationships/hyperlink" Target="https://speechandlanguage.info/resources/perch/pdf/parentsspeechlinkbinitmaster.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justonenorfolk.nhs.uk/speech-language/early-communication/early-interaction-games/"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www.justonenorfolk.nhs.uk/speech-language/extra-help-for-early-communication/intensive-interaction/" TargetMode="External"/><Relationship Id="rId4" Type="http://schemas.openxmlformats.org/officeDocument/2006/relationships/hyperlink" Target="https://www.justonenorfolk.nhs.uk/speech-language/early-communication/turn-taking/"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justonenorfolk.nhs.uk/speech-language/early-communication/attention-listening/"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www.justonenorfolk.nhs.uk/speech-language/extra-help-for-early-communication/intensive-interaction/" TargetMode="External"/><Relationship Id="rId4" Type="http://schemas.openxmlformats.org/officeDocument/2006/relationships/hyperlink" Target="https://www.justonenorfolk.nhs.uk/speech-language/extra-help-for-early-communication/attention-autism/"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speechandlanguage.info/resources/perch/pdf/parentsfollowinginstructionsbathtimemaster-1.pdf" TargetMode="External"/><Relationship Id="rId13" Type="http://schemas.openxmlformats.org/officeDocument/2006/relationships/hyperlink" Target="https://speechandlanguage.info/resources/perch/pdf/parentsquestionswhatsinthebagmaster-1.pdf" TargetMode="External"/><Relationship Id="rId18" Type="http://schemas.openxmlformats.org/officeDocument/2006/relationships/hyperlink" Target="https://speechandlanguage.info/resources/perch/pdf/parentsverbalreasoningwhatisintheboxmaster-1.pdf" TargetMode="External"/><Relationship Id="rId3" Type="http://schemas.openxmlformats.org/officeDocument/2006/relationships/hyperlink" Target="https://www.justonenorfolk.nhs.uk/speech-language/using-visuals/" TargetMode="External"/><Relationship Id="rId21" Type="http://schemas.openxmlformats.org/officeDocument/2006/relationships/hyperlink" Target="https://speechandlanguage.info/resources/perch/pdf/parentsvocabularyskillsoddoneoutmaster-1.pdf" TargetMode="External"/><Relationship Id="rId7" Type="http://schemas.openxmlformats.org/officeDocument/2006/relationships/hyperlink" Target="https://speechandlanguage.info/resources/perch/pdf/parentsconceptshidethespidermaster-1.pdf" TargetMode="External"/><Relationship Id="rId12" Type="http://schemas.openxmlformats.org/officeDocument/2006/relationships/hyperlink" Target="https://speechandlanguage.info/resources/perch/pdf/parentsquestionswhoisthethiefmaster-1.pdf" TargetMode="External"/><Relationship Id="rId17" Type="http://schemas.openxmlformats.org/officeDocument/2006/relationships/hyperlink" Target="https://speechandlanguage.info/resources/perch/pdf/parentsverbalreasoningdetectivesmaster-1.pdf" TargetMode="External"/><Relationship Id="rId2" Type="http://schemas.openxmlformats.org/officeDocument/2006/relationships/slide" Target="../slides/slide16.xml"/><Relationship Id="rId16" Type="http://schemas.openxmlformats.org/officeDocument/2006/relationships/hyperlink" Target="https://speechandlanguage.info/resources/perch/pdf/parentsverbalreasoningwhybecausemaster-1.pdf" TargetMode="External"/><Relationship Id="rId20" Type="http://schemas.openxmlformats.org/officeDocument/2006/relationships/hyperlink" Target="https://speechandlanguage.info/resources/perch/pdf/parentsvocabularyskillsshoesandsocksmaster-1.pdf" TargetMode="External"/><Relationship Id="rId1" Type="http://schemas.openxmlformats.org/officeDocument/2006/relationships/notesMaster" Target="../notesMasters/notesMaster1.xml"/><Relationship Id="rId6" Type="http://schemas.openxmlformats.org/officeDocument/2006/relationships/hyperlink" Target="https://speechandlanguage.info/resources/perch/pdf/parentsconceptsbigtedlittletedmaster-1.pdf" TargetMode="External"/><Relationship Id="rId11" Type="http://schemas.openxmlformats.org/officeDocument/2006/relationships/hyperlink" Target="https://speechandlanguage.info/resources/perch/pdf/parentsquestionswhatsthetimemrwolfmaster-1.pdf" TargetMode="External"/><Relationship Id="rId5" Type="http://schemas.openxmlformats.org/officeDocument/2006/relationships/hyperlink" Target="https://www.justonenorfolk.nhs.uk/media/bxwniuic/blank-level-1-information-handout.pdf" TargetMode="External"/><Relationship Id="rId15" Type="http://schemas.openxmlformats.org/officeDocument/2006/relationships/hyperlink" Target="https://speechandlanguage.info/resources/perch/pdf/parentsverbalreasoningstorytimemaster-1.pdf" TargetMode="External"/><Relationship Id="rId10" Type="http://schemas.openxmlformats.org/officeDocument/2006/relationships/hyperlink" Target="https://speechandlanguage.info/resources/perch/pdf/parentsfollowinginstructionstreasurehuntmaster-1.pdf" TargetMode="External"/><Relationship Id="rId19" Type="http://schemas.openxmlformats.org/officeDocument/2006/relationships/hyperlink" Target="https://speechandlanguage.info/resources/perch/pdf/parentsverbalreasoningwhoisonthephonemaster-1.pdf" TargetMode="External"/><Relationship Id="rId4" Type="http://schemas.openxmlformats.org/officeDocument/2006/relationships/hyperlink" Target="https://www.justonenorfolk.nhs.uk/media/oasnbfzc/concepts-full-guide.pdf" TargetMode="External"/><Relationship Id="rId9" Type="http://schemas.openxmlformats.org/officeDocument/2006/relationships/hyperlink" Target="https://speechandlanguage.info/resources/perch/pdf/parentsfollowinginstructionsdrawitmaster-1.pdf" TargetMode="External"/><Relationship Id="rId14" Type="http://schemas.openxmlformats.org/officeDocument/2006/relationships/hyperlink" Target="https://speechandlanguage.info/resources/perch/pdf/parentsverbalreasoninglikedontlikemaster-1.pdf" TargetMode="External"/><Relationship Id="rId22" Type="http://schemas.openxmlformats.org/officeDocument/2006/relationships/hyperlink" Target="https://speechandlanguage.info/resources/perch/pdf/parentsvocabularyskillsfinditmaster-1.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dirty="0"/>
          </a:p>
        </p:txBody>
      </p:sp>
      <p:sp>
        <p:nvSpPr>
          <p:cNvPr id="4" name="Slide Number Placeholder 3"/>
          <p:cNvSpPr>
            <a:spLocks noGrp="1"/>
          </p:cNvSpPr>
          <p:nvPr>
            <p:ph type="sldNum" sz="quarter" idx="10"/>
          </p:nvPr>
        </p:nvSpPr>
        <p:spPr/>
        <p:txBody>
          <a:bodyPr/>
          <a:lstStyle/>
          <a:p>
            <a:fld id="{AF4C4342-4742-40AA-A2BD-874A7C837CA6}" type="slidenum">
              <a:rPr lang="en-GB" smtClean="0"/>
              <a:t>1</a:t>
            </a:fld>
            <a:endParaRPr lang="en-GB"/>
          </a:p>
        </p:txBody>
      </p:sp>
    </p:spTree>
    <p:extLst>
      <p:ext uri="{BB962C8B-B14F-4D97-AF65-F5344CB8AC3E}">
        <p14:creationId xmlns:p14="http://schemas.microsoft.com/office/powerpoint/2010/main" val="2270362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https://www.justonenorfolk.nhs.uk/media/x0ghppvd/early-language-activities-to-develop-first-words.pdf</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https://www.justonenorfolk.nhs.uk/speech-language/early-communication/modelling/</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https://www.justonenorfolk.nhs.uk/media/ensent5k/expressive-language-activities-to-develop-2-word-phrases.pdf</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https://www.justonenorfolk.nhs.uk/media/zr0etjof/using-everyday-activites-to-support-language-development.pdf</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113840"/>
                </a:solidFill>
                <a:effectLst/>
                <a:latin typeface="Nunito Sans" pitchFamily="2" charset="0"/>
              </a:rPr>
              <a:t>Developing vocabulary -</a:t>
            </a:r>
            <a:r>
              <a:rPr lang="en-GB" b="1" i="0" dirty="0">
                <a:solidFill>
                  <a:srgbClr val="113840"/>
                </a:solidFill>
                <a:effectLst/>
                <a:latin typeface="Nunito Sans" pitchFamily="2" charset="0"/>
              </a:rPr>
              <a:t> </a:t>
            </a:r>
            <a:r>
              <a:rPr lang="en-GB" b="1" i="0" u="none" strike="noStrike" dirty="0">
                <a:solidFill>
                  <a:srgbClr val="113840"/>
                </a:solidFill>
                <a:effectLst/>
                <a:latin typeface="Nunito Sans" pitchFamily="2" charset="0"/>
                <a:hlinkClick r:id="rId7"/>
              </a:rPr>
              <a:t>Naming everyday items</a:t>
            </a:r>
            <a:r>
              <a:rPr lang="en-GB" b="1" i="0" dirty="0">
                <a:solidFill>
                  <a:srgbClr val="113840"/>
                </a:solidFill>
                <a:effectLst/>
                <a:latin typeface="Nunito Sans" pitchFamily="2" charset="0"/>
              </a:rPr>
              <a:t> /  </a:t>
            </a:r>
            <a:r>
              <a:rPr lang="en-GB" b="1" i="0" u="none" strike="noStrike" dirty="0">
                <a:solidFill>
                  <a:srgbClr val="113840"/>
                </a:solidFill>
                <a:effectLst/>
                <a:latin typeface="Nunito Sans" pitchFamily="2" charset="0"/>
                <a:hlinkClick r:id="rId8"/>
              </a:rPr>
              <a:t>Naming actions items</a:t>
            </a:r>
            <a:r>
              <a:rPr lang="en-GB" b="1" i="0" dirty="0">
                <a:solidFill>
                  <a:srgbClr val="113840"/>
                </a:solidFill>
                <a:effectLst/>
                <a:latin typeface="Nunito Sans" pitchFamily="2" charset="0"/>
              </a:rPr>
              <a:t>  </a:t>
            </a:r>
            <a:endParaRPr lang="en-GB" b="0" i="0" dirty="0">
              <a:solidFill>
                <a:srgbClr val="113840"/>
              </a:solidFill>
              <a:effectLst/>
              <a:latin typeface="Nunito Sans" pitchFamily="2" charset="0"/>
            </a:endParaRPr>
          </a:p>
          <a:p>
            <a:endParaRPr lang="en-GB" dirty="0"/>
          </a:p>
        </p:txBody>
      </p:sp>
      <p:sp>
        <p:nvSpPr>
          <p:cNvPr id="4" name="Slide Number Placeholder 3"/>
          <p:cNvSpPr>
            <a:spLocks noGrp="1"/>
          </p:cNvSpPr>
          <p:nvPr>
            <p:ph type="sldNum" sz="quarter" idx="5"/>
          </p:nvPr>
        </p:nvSpPr>
        <p:spPr/>
        <p:txBody>
          <a:bodyPr/>
          <a:lstStyle/>
          <a:p>
            <a:fld id="{B7C8F3F1-DB87-43CD-AE25-1C96153CDF72}" type="slidenum">
              <a:rPr lang="en-GB" smtClean="0"/>
              <a:t>17</a:t>
            </a:fld>
            <a:endParaRPr lang="en-GB"/>
          </a:p>
        </p:txBody>
      </p:sp>
    </p:spTree>
    <p:extLst>
      <p:ext uri="{BB962C8B-B14F-4D97-AF65-F5344CB8AC3E}">
        <p14:creationId xmlns:p14="http://schemas.microsoft.com/office/powerpoint/2010/main" val="3746222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https://www.justonenorfolk.nhs.uk/speech-language/phonological-awareness/</a:t>
            </a:r>
            <a:r>
              <a:rPr lang="en-GB" sz="1200" u="sng"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https://www.justonenorfolk.nhs.uk/speech-language/speech-sound-development/</a:t>
            </a:r>
            <a:r>
              <a:rPr lang="en-GB" sz="1200" u="sng"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pPr algn="l">
              <a:buFont typeface="Arial" panose="020B0604020202020204" pitchFamily="34" charset="0"/>
              <a:buChar char="•"/>
            </a:pPr>
            <a:r>
              <a:rPr lang="en-GB" b="0" i="0" dirty="0">
                <a:solidFill>
                  <a:srgbClr val="113840"/>
                </a:solidFill>
                <a:effectLst/>
                <a:latin typeface="Nunito Sans" pitchFamily="2" charset="0"/>
              </a:rPr>
              <a:t>Listening games -</a:t>
            </a:r>
            <a:r>
              <a:rPr lang="en-GB" b="1" i="0" dirty="0">
                <a:solidFill>
                  <a:srgbClr val="113840"/>
                </a:solidFill>
                <a:effectLst/>
                <a:latin typeface="Nunito Sans" pitchFamily="2" charset="0"/>
              </a:rPr>
              <a:t> </a:t>
            </a:r>
            <a:r>
              <a:rPr lang="en-GB" b="1" i="0" u="none" strike="noStrike" dirty="0">
                <a:solidFill>
                  <a:srgbClr val="113840"/>
                </a:solidFill>
                <a:effectLst/>
                <a:latin typeface="Nunito Sans" pitchFamily="2" charset="0"/>
                <a:hlinkClick r:id="rId5"/>
              </a:rPr>
              <a:t>Speech Link</a:t>
            </a:r>
            <a:endParaRPr lang="en-GB" b="0" i="0" dirty="0">
              <a:solidFill>
                <a:srgbClr val="113840"/>
              </a:solidFill>
              <a:effectLst/>
              <a:latin typeface="Nunito Sans" pitchFamily="2" charset="0"/>
            </a:endParaRPr>
          </a:p>
          <a:p>
            <a:pPr algn="l">
              <a:buFont typeface="Arial" panose="020B0604020202020204" pitchFamily="34" charset="0"/>
              <a:buChar char="•"/>
            </a:pPr>
            <a:r>
              <a:rPr lang="en-GB" b="0" i="0" dirty="0">
                <a:solidFill>
                  <a:srgbClr val="113840"/>
                </a:solidFill>
                <a:effectLst/>
                <a:latin typeface="Nunito Sans" pitchFamily="2" charset="0"/>
              </a:rPr>
              <a:t>Hearing the difference between sounds -</a:t>
            </a:r>
            <a:r>
              <a:rPr lang="en-GB" b="1" i="0" dirty="0">
                <a:solidFill>
                  <a:srgbClr val="113840"/>
                </a:solidFill>
                <a:effectLst/>
                <a:latin typeface="Nunito Sans" pitchFamily="2" charset="0"/>
              </a:rPr>
              <a:t> </a:t>
            </a:r>
            <a:r>
              <a:rPr lang="en-GB" b="1" i="0" u="none" strike="noStrike" dirty="0">
                <a:solidFill>
                  <a:srgbClr val="113840"/>
                </a:solidFill>
                <a:effectLst/>
                <a:latin typeface="Nunito Sans" pitchFamily="2" charset="0"/>
                <a:hlinkClick r:id="rId6"/>
              </a:rPr>
              <a:t>Speech Link</a:t>
            </a:r>
            <a:endParaRPr lang="en-GB" b="0" i="0" dirty="0">
              <a:solidFill>
                <a:srgbClr val="113840"/>
              </a:solidFill>
              <a:effectLst/>
              <a:latin typeface="Nunito Sans" pitchFamily="2" charset="0"/>
            </a:endParaRPr>
          </a:p>
          <a:p>
            <a:pPr algn="l">
              <a:buFont typeface="Arial" panose="020B0604020202020204" pitchFamily="34" charset="0"/>
              <a:buChar char="•"/>
            </a:pPr>
            <a:r>
              <a:rPr lang="en-GB" b="0" i="0" dirty="0">
                <a:solidFill>
                  <a:srgbClr val="113840"/>
                </a:solidFill>
                <a:effectLst/>
                <a:latin typeface="Nunito Sans" pitchFamily="2" charset="0"/>
              </a:rPr>
              <a:t>Hear sounds at the beginning of words - </a:t>
            </a:r>
            <a:r>
              <a:rPr lang="en-GB" b="1" i="0" u="none" strike="noStrike" dirty="0">
                <a:solidFill>
                  <a:srgbClr val="113840"/>
                </a:solidFill>
                <a:effectLst/>
                <a:latin typeface="Nunito Sans" pitchFamily="2" charset="0"/>
                <a:hlinkClick r:id="rId6"/>
              </a:rPr>
              <a:t>Game - 1</a:t>
            </a:r>
            <a:r>
              <a:rPr lang="en-GB" b="1" i="0" dirty="0">
                <a:solidFill>
                  <a:srgbClr val="113840"/>
                </a:solidFill>
                <a:effectLst/>
                <a:latin typeface="Nunito Sans" pitchFamily="2" charset="0"/>
              </a:rPr>
              <a:t>  |  </a:t>
            </a:r>
            <a:r>
              <a:rPr lang="en-GB" b="1" i="0" u="none" strike="noStrike" dirty="0">
                <a:solidFill>
                  <a:srgbClr val="113840"/>
                </a:solidFill>
                <a:effectLst/>
                <a:latin typeface="Nunito Sans" pitchFamily="2" charset="0"/>
                <a:hlinkClick r:id="rId7"/>
              </a:rPr>
              <a:t>Game - 2</a:t>
            </a:r>
            <a:r>
              <a:rPr lang="en-GB" b="1" i="0" dirty="0">
                <a:solidFill>
                  <a:srgbClr val="113840"/>
                </a:solidFill>
                <a:effectLst/>
                <a:latin typeface="Nunito Sans" pitchFamily="2" charset="0"/>
              </a:rPr>
              <a:t>  |  </a:t>
            </a:r>
            <a:r>
              <a:rPr lang="en-GB" b="1" i="0" u="none" strike="noStrike" dirty="0">
                <a:solidFill>
                  <a:srgbClr val="113840"/>
                </a:solidFill>
                <a:effectLst/>
                <a:latin typeface="Nunito Sans" pitchFamily="2" charset="0"/>
                <a:hlinkClick r:id="rId8"/>
              </a:rPr>
              <a:t>Game - 3</a:t>
            </a:r>
            <a:r>
              <a:rPr lang="en-GB" b="1" i="0" dirty="0">
                <a:solidFill>
                  <a:srgbClr val="113840"/>
                </a:solidFill>
                <a:effectLst/>
                <a:latin typeface="Nunito Sans" pitchFamily="2" charset="0"/>
              </a:rPr>
              <a:t>  |  </a:t>
            </a:r>
            <a:r>
              <a:rPr lang="en-GB" b="1" i="0" u="none" strike="noStrike" dirty="0">
                <a:solidFill>
                  <a:srgbClr val="113840"/>
                </a:solidFill>
                <a:effectLst/>
                <a:latin typeface="Nunito Sans" pitchFamily="2" charset="0"/>
                <a:hlinkClick r:id="rId9"/>
              </a:rPr>
              <a:t>Game - 4</a:t>
            </a:r>
            <a:r>
              <a:rPr lang="en-GB" b="1" i="0" dirty="0">
                <a:solidFill>
                  <a:srgbClr val="113840"/>
                </a:solidFill>
                <a:effectLst/>
                <a:latin typeface="Nunito Sans" pitchFamily="2" charset="0"/>
              </a:rPr>
              <a:t>  |  </a:t>
            </a:r>
            <a:r>
              <a:rPr lang="en-GB" b="1" i="0" u="none" strike="noStrike" dirty="0">
                <a:solidFill>
                  <a:srgbClr val="113840"/>
                </a:solidFill>
                <a:effectLst/>
                <a:latin typeface="Nunito Sans" pitchFamily="2" charset="0"/>
                <a:hlinkClick r:id="rId10"/>
              </a:rPr>
              <a:t>Game - 5</a:t>
            </a:r>
            <a:endParaRPr lang="en-GB" b="0" i="0" dirty="0">
              <a:solidFill>
                <a:srgbClr val="113840"/>
              </a:solidFill>
              <a:effectLst/>
              <a:latin typeface="Nunito Sans" pitchFamily="2" charset="0"/>
            </a:endParaRPr>
          </a:p>
          <a:p>
            <a:pPr algn="l">
              <a:buFont typeface="Arial" panose="020B0604020202020204" pitchFamily="34" charset="0"/>
              <a:buChar char="•"/>
            </a:pPr>
            <a:r>
              <a:rPr lang="en-GB" b="0" i="0" dirty="0">
                <a:solidFill>
                  <a:srgbClr val="113840"/>
                </a:solidFill>
                <a:effectLst/>
                <a:latin typeface="Nunito Sans" pitchFamily="2" charset="0"/>
              </a:rPr>
              <a:t>Hear sounds at the beginning and end of words -</a:t>
            </a:r>
            <a:r>
              <a:rPr lang="en-GB" b="1" i="0" dirty="0">
                <a:solidFill>
                  <a:srgbClr val="113840"/>
                </a:solidFill>
                <a:effectLst/>
                <a:latin typeface="Nunito Sans" pitchFamily="2" charset="0"/>
              </a:rPr>
              <a:t> </a:t>
            </a:r>
            <a:r>
              <a:rPr lang="en-GB" b="1" i="0" u="none" strike="noStrike" dirty="0">
                <a:solidFill>
                  <a:srgbClr val="113840"/>
                </a:solidFill>
                <a:effectLst/>
                <a:latin typeface="Nunito Sans" pitchFamily="2" charset="0"/>
                <a:hlinkClick r:id="rId11"/>
              </a:rPr>
              <a:t>Speech link</a:t>
            </a:r>
            <a:endParaRPr lang="en-GB" b="1" i="0" u="none" strike="noStrike" dirty="0">
              <a:solidFill>
                <a:srgbClr val="113840"/>
              </a:solidFill>
              <a:effectLst/>
              <a:latin typeface="Nunito Sans"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i="0" dirty="0">
                <a:solidFill>
                  <a:srgbClr val="113840"/>
                </a:solidFill>
                <a:effectLst/>
                <a:latin typeface="Nunito Sans" pitchFamily="2" charset="0"/>
              </a:rPr>
              <a:t>Free speech sound resources -</a:t>
            </a:r>
            <a:r>
              <a:rPr lang="en-GB" b="1" i="0" dirty="0">
                <a:solidFill>
                  <a:srgbClr val="113840"/>
                </a:solidFill>
                <a:effectLst/>
                <a:latin typeface="Nunito Sans" pitchFamily="2" charset="0"/>
              </a:rPr>
              <a:t> </a:t>
            </a:r>
            <a:r>
              <a:rPr lang="en-GB" b="1" i="0" u="none" strike="noStrike" dirty="0">
                <a:solidFill>
                  <a:srgbClr val="113840"/>
                </a:solidFill>
                <a:effectLst/>
                <a:latin typeface="Nunito Sans" pitchFamily="2" charset="0"/>
                <a:hlinkClick r:id="rId12"/>
              </a:rPr>
              <a:t>Humber NHS trust</a:t>
            </a:r>
            <a:r>
              <a:rPr lang="en-GB" b="0" i="0" dirty="0">
                <a:solidFill>
                  <a:srgbClr val="113840"/>
                </a:solidFill>
                <a:effectLst/>
                <a:latin typeface="Nunito Sans" pitchFamily="2" charset="0"/>
              </a:rPr>
              <a:t>  </a:t>
            </a:r>
          </a:p>
          <a:p>
            <a:pPr algn="l">
              <a:buFont typeface="Arial" panose="020B0604020202020204" pitchFamily="34" charset="0"/>
              <a:buChar char="•"/>
            </a:pPr>
            <a:endParaRPr lang="en-GB" b="0" i="0" dirty="0">
              <a:solidFill>
                <a:srgbClr val="113840"/>
              </a:solidFill>
              <a:effectLst/>
              <a:latin typeface="Nunito Sans" pitchFamily="2" charset="0"/>
            </a:endParaRPr>
          </a:p>
        </p:txBody>
      </p:sp>
      <p:sp>
        <p:nvSpPr>
          <p:cNvPr id="4" name="Slide Number Placeholder 3"/>
          <p:cNvSpPr>
            <a:spLocks noGrp="1"/>
          </p:cNvSpPr>
          <p:nvPr>
            <p:ph type="sldNum" sz="quarter" idx="5"/>
          </p:nvPr>
        </p:nvSpPr>
        <p:spPr/>
        <p:txBody>
          <a:bodyPr/>
          <a:lstStyle/>
          <a:p>
            <a:fld id="{B7C8F3F1-DB87-43CD-AE25-1C96153CDF72}" type="slidenum">
              <a:rPr lang="en-GB" smtClean="0"/>
              <a:t>18</a:t>
            </a:fld>
            <a:endParaRPr lang="en-GB"/>
          </a:p>
        </p:txBody>
      </p:sp>
    </p:spTree>
    <p:extLst>
      <p:ext uri="{BB962C8B-B14F-4D97-AF65-F5344CB8AC3E}">
        <p14:creationId xmlns:p14="http://schemas.microsoft.com/office/powerpoint/2010/main" val="3411937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https://www.gl-assessment.co.uk/assessments/products/wellcomm/  - Early Years or Primary</a:t>
            </a:r>
          </a:p>
          <a:p>
            <a:endParaRPr lang="en-GB" dirty="0"/>
          </a:p>
          <a:p>
            <a:r>
              <a:rPr lang="en-GB" dirty="0"/>
              <a:t>https://resources.leicestershire.gov.uk/sites/resource/files/field/pdf/2017/1/16/child_monitoring_tool-2.pdf  - 0 to 5 years</a:t>
            </a:r>
          </a:p>
          <a:p>
            <a:endParaRPr lang="en-GB" dirty="0"/>
          </a:p>
          <a:p>
            <a:r>
              <a:rPr lang="en-GB" dirty="0"/>
              <a:t>https://speechandlanguage.info/speech - Infant and Junior</a:t>
            </a:r>
          </a:p>
          <a:p>
            <a:endParaRPr lang="en-GB" dirty="0"/>
          </a:p>
          <a:p>
            <a:r>
              <a:rPr lang="en-GB" dirty="0"/>
              <a:t>https://speechandlanguage.org.uk/media/3227/us_checklist_update.pdf – 5 to 11 years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https://www.justonenorfolk.nhs.uk/media/msunwjyy/early-years-language-screening-tool.pdf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Remember speech sounds = pronunciation, language = the words that we use. https://www.justonenorfolk.nhs.uk/speech-language/screening-intervention/ - video on how to use the screen.</a:t>
            </a:r>
          </a:p>
          <a:p>
            <a:endParaRPr lang="en-GB" sz="1800" dirty="0">
              <a:effectLst/>
              <a:latin typeface="Calibri" panose="020F0502020204030204" pitchFamily="34" charset="0"/>
              <a:ea typeface="Calibri" panose="020F0502020204030204" pitchFamily="34" charset="0"/>
            </a:endParaRPr>
          </a:p>
          <a:p>
            <a:r>
              <a:rPr lang="en-GB" sz="1800" dirty="0">
                <a:solidFill>
                  <a:srgbClr val="000000"/>
                </a:solidFill>
                <a:effectLst/>
                <a:latin typeface="Calibri" panose="020F0502020204030204" pitchFamily="34" charset="0"/>
                <a:ea typeface="Times New Roman" panose="02020603050405020304" pitchFamily="18" charset="0"/>
              </a:rPr>
              <a:t>Larger nurseries can apply for this grant in order to be able to purchase their own copy of </a:t>
            </a:r>
            <a:r>
              <a:rPr lang="en-GB" sz="1800" dirty="0" err="1">
                <a:solidFill>
                  <a:srgbClr val="000000"/>
                </a:solidFill>
                <a:effectLst/>
                <a:latin typeface="Calibri" panose="020F0502020204030204" pitchFamily="34" charset="0"/>
                <a:ea typeface="Times New Roman" panose="02020603050405020304" pitchFamily="18" charset="0"/>
              </a:rPr>
              <a:t>WellComm</a:t>
            </a:r>
            <a:r>
              <a:rPr lang="en-GB" sz="1800" dirty="0">
                <a:solidFill>
                  <a:srgbClr val="000000"/>
                </a:solidFill>
                <a:effectLst/>
                <a:latin typeface="Calibri" panose="020F0502020204030204" pitchFamily="34" charset="0"/>
                <a:ea typeface="Times New Roman" panose="02020603050405020304" pitchFamily="18" charset="0"/>
              </a:rPr>
              <a:t> Early Years.</a:t>
            </a:r>
            <a:endParaRPr lang="en-GB" sz="1800" dirty="0">
              <a:effectLst/>
              <a:latin typeface="Calibri" panose="020F0502020204030204" pitchFamily="34" charset="0"/>
              <a:ea typeface="Calibri" panose="020F0502020204030204" pitchFamily="34" charset="0"/>
            </a:endParaRPr>
          </a:p>
          <a:p>
            <a:r>
              <a:rPr lang="en-GB" sz="1800" dirty="0">
                <a:solidFill>
                  <a:srgbClr val="000000"/>
                </a:solidFill>
                <a:effectLst/>
                <a:latin typeface="Calibri" panose="020F0502020204030204" pitchFamily="34" charset="0"/>
                <a:ea typeface="Times New Roman" panose="02020603050405020304" pitchFamily="18"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000000"/>
                </a:solidFill>
                <a:effectLst/>
                <a:latin typeface="Calibri" panose="020F0502020204030204" pitchFamily="34" charset="0"/>
                <a:ea typeface="Times New Roman" panose="02020603050405020304" pitchFamily="18" charset="0"/>
              </a:rPr>
              <a:t>Smaller preschools and nurseries can borrow the kit from their advisor from the Early Years and Childcare Team (there is a whole library of them), and get support from that person about how to use it.</a:t>
            </a:r>
            <a:endParaRPr lang="en-GB" sz="18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B7C8F3F1-DB87-43CD-AE25-1C96153CDF72}" type="slidenum">
              <a:rPr lang="en-GB" smtClean="0"/>
              <a:t>4</a:t>
            </a:fld>
            <a:endParaRPr lang="en-GB"/>
          </a:p>
        </p:txBody>
      </p:sp>
    </p:spTree>
    <p:extLst>
      <p:ext uri="{BB962C8B-B14F-4D97-AF65-F5344CB8AC3E}">
        <p14:creationId xmlns:p14="http://schemas.microsoft.com/office/powerpoint/2010/main" val="707178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Exceptions - The child has a medical diagnosis that has a strong association with communication difficulties, for example Down’s Syndrome. The child has a stammer.</a:t>
            </a:r>
          </a:p>
          <a:p>
            <a:endParaRPr lang="en-GB" dirty="0"/>
          </a:p>
          <a:p>
            <a:r>
              <a:rPr lang="en-GB" dirty="0"/>
              <a:t>Nursery settings – you may feel unable to carry out this intervention due to issues such as poor attendance or limited hours e.g. the child only does 1 session. Then you might want to talk to families about approach ECFS for support with screening and intervention, or support the parents to do so themselves. </a:t>
            </a:r>
          </a:p>
        </p:txBody>
      </p:sp>
      <p:sp>
        <p:nvSpPr>
          <p:cNvPr id="4" name="Slide Number Placeholder 3"/>
          <p:cNvSpPr>
            <a:spLocks noGrp="1"/>
          </p:cNvSpPr>
          <p:nvPr>
            <p:ph type="sldNum" sz="quarter" idx="5"/>
          </p:nvPr>
        </p:nvSpPr>
        <p:spPr/>
        <p:txBody>
          <a:bodyPr/>
          <a:lstStyle/>
          <a:p>
            <a:fld id="{B7C8F3F1-DB87-43CD-AE25-1C96153CDF72}" type="slidenum">
              <a:rPr lang="en-GB" smtClean="0"/>
              <a:t>8</a:t>
            </a:fld>
            <a:endParaRPr lang="en-GB"/>
          </a:p>
        </p:txBody>
      </p:sp>
    </p:spTree>
    <p:extLst>
      <p:ext uri="{BB962C8B-B14F-4D97-AF65-F5344CB8AC3E}">
        <p14:creationId xmlns:p14="http://schemas.microsoft.com/office/powerpoint/2010/main" val="4109385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Universal – all children should have support to develop Speech, Language and Communication skills within the classroom as part of ‘Good Practice’ and is a ‘Whole School Approach’. This should enable effective early identification of children who may be struggling. Known as Wave 1. </a:t>
            </a:r>
          </a:p>
          <a:p>
            <a:endParaRPr lang="en-GB" dirty="0"/>
          </a:p>
          <a:p>
            <a:r>
              <a:rPr lang="en-GB" dirty="0"/>
              <a:t>Targeted – some pupils will have identified needs that require additional support. They may require individual or group intervention. Known as Wave 2.</a:t>
            </a:r>
          </a:p>
          <a:p>
            <a:endParaRPr lang="en-GB" dirty="0"/>
          </a:p>
          <a:p>
            <a:r>
              <a:rPr lang="en-GB" dirty="0"/>
              <a:t>Specialist – a few pupils will need specialist support in order to make progress. This is where we come in. we will provide support through assessment, advice/recommendations or intervention. Known as Wave 3.</a:t>
            </a:r>
          </a:p>
          <a:p>
            <a:endParaRPr lang="en-GB" dirty="0"/>
          </a:p>
          <a:p>
            <a:r>
              <a:rPr lang="en-GB" dirty="0"/>
              <a:t>These level of provision are not mutually exclusive. For example, pupils at targeted or specialist level, will always require universal support e.g. staff adapting their language, using visual supports to support them in accessing the curriculum. Or a child at specialist level may require some targeted support e.g. small group interventions. </a:t>
            </a:r>
          </a:p>
        </p:txBody>
      </p:sp>
      <p:sp>
        <p:nvSpPr>
          <p:cNvPr id="4" name="Slide Number Placeholder 3"/>
          <p:cNvSpPr>
            <a:spLocks noGrp="1"/>
          </p:cNvSpPr>
          <p:nvPr>
            <p:ph type="sldNum" sz="quarter" idx="5"/>
          </p:nvPr>
        </p:nvSpPr>
        <p:spPr/>
        <p:txBody>
          <a:bodyPr/>
          <a:lstStyle/>
          <a:p>
            <a:fld id="{B7C8F3F1-DB87-43CD-AE25-1C96153CDF72}" type="slidenum">
              <a:rPr lang="en-GB" smtClean="0"/>
              <a:t>10</a:t>
            </a:fld>
            <a:endParaRPr lang="en-GB"/>
          </a:p>
        </p:txBody>
      </p:sp>
    </p:spTree>
    <p:extLst>
      <p:ext uri="{BB962C8B-B14F-4D97-AF65-F5344CB8AC3E}">
        <p14:creationId xmlns:p14="http://schemas.microsoft.com/office/powerpoint/2010/main" val="995406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defTabSz="914400" eaLnBrk="0" fontAlgn="base" hangingPunct="0">
              <a:lnSpc>
                <a:spcPct val="150000"/>
              </a:lnSpc>
              <a:spcBef>
                <a:spcPct val="0"/>
              </a:spcBef>
              <a:spcAft>
                <a:spcPct val="0"/>
              </a:spcAft>
              <a:buClrTx/>
              <a:buSzTx/>
              <a:buFont typeface="Wingdings" panose="05000000000000000000" pitchFamily="2" charset="2"/>
              <a:buNone/>
              <a:tabLst>
                <a:tab pos="319088" algn="l"/>
                <a:tab pos="914400" algn="l"/>
              </a:tabLst>
            </a:pPr>
            <a:endParaRPr kumimoji="0" lang="en-GB" altLang="en-US" sz="1200" b="0" i="0" u="none" strike="noStrike" cap="none" normalizeH="0" baseline="0" dirty="0">
              <a:ln>
                <a:noFill/>
              </a:ln>
              <a:solidFill>
                <a:schemeClr val="tx1"/>
              </a:solidFill>
              <a:effectLst/>
            </a:endParaRPr>
          </a:p>
          <a:p>
            <a:endParaRPr lang="en-GB" dirty="0"/>
          </a:p>
        </p:txBody>
      </p:sp>
      <p:sp>
        <p:nvSpPr>
          <p:cNvPr id="4" name="Slide Number Placeholder 3"/>
          <p:cNvSpPr>
            <a:spLocks noGrp="1"/>
          </p:cNvSpPr>
          <p:nvPr>
            <p:ph type="sldNum" sz="quarter" idx="5"/>
          </p:nvPr>
        </p:nvSpPr>
        <p:spPr/>
        <p:txBody>
          <a:bodyPr/>
          <a:lstStyle/>
          <a:p>
            <a:fld id="{B7C8F3F1-DB87-43CD-AE25-1C96153CDF72}" type="slidenum">
              <a:rPr lang="en-GB" smtClean="0"/>
              <a:t>12</a:t>
            </a:fld>
            <a:endParaRPr lang="en-GB"/>
          </a:p>
        </p:txBody>
      </p:sp>
    </p:spTree>
    <p:extLst>
      <p:ext uri="{BB962C8B-B14F-4D97-AF65-F5344CB8AC3E}">
        <p14:creationId xmlns:p14="http://schemas.microsoft.com/office/powerpoint/2010/main" val="261908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defTabSz="914400" eaLnBrk="0" fontAlgn="base" hangingPunct="0">
              <a:lnSpc>
                <a:spcPct val="150000"/>
              </a:lnSpc>
              <a:spcBef>
                <a:spcPct val="0"/>
              </a:spcBef>
              <a:spcAft>
                <a:spcPct val="0"/>
              </a:spcAft>
              <a:buClrTx/>
              <a:buSzTx/>
              <a:buNone/>
              <a:tabLst>
                <a:tab pos="319088" algn="l"/>
                <a:tab pos="914400" algn="l"/>
              </a:tabLst>
            </a:pPr>
            <a:r>
              <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Think about the child you are concerned about </a:t>
            </a:r>
            <a:r>
              <a:rPr kumimoji="0" lang="en-GB" altLang="en-US" sz="1200" b="1"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 use the pyramid to guide your thinking</a:t>
            </a:r>
            <a:r>
              <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p>
          <a:p>
            <a:pPr marL="457200" lvl="1" indent="0" defTabSz="914400" eaLnBrk="0" fontAlgn="base" hangingPunct="0">
              <a:lnSpc>
                <a:spcPct val="150000"/>
              </a:lnSpc>
              <a:spcBef>
                <a:spcPct val="0"/>
              </a:spcBef>
              <a:spcAft>
                <a:spcPct val="0"/>
              </a:spcAft>
              <a:buClrTx/>
              <a:buSzTx/>
              <a:buNone/>
              <a:tabLst>
                <a:tab pos="319088" algn="l"/>
                <a:tab pos="914400" algn="l"/>
              </a:tabLst>
            </a:pPr>
            <a:endParaRPr lang="en-GB" altLang="en-US" sz="1200" dirty="0">
              <a:solidFill>
                <a:schemeClr val="tx1"/>
              </a:solidFill>
            </a:endParaRPr>
          </a:p>
          <a:p>
            <a:pPr lvl="1" defTabSz="914400" eaLnBrk="0" fontAlgn="base" hangingPunct="0">
              <a:lnSpc>
                <a:spcPct val="150000"/>
              </a:lnSpc>
              <a:spcBef>
                <a:spcPct val="0"/>
              </a:spcBef>
              <a:spcAft>
                <a:spcPct val="0"/>
              </a:spcAft>
              <a:buClrTx/>
              <a:buSzTx/>
              <a:buFont typeface="Wingdings" panose="05000000000000000000" pitchFamily="2" charset="2"/>
              <a:buChar char="§"/>
              <a:tabLst>
                <a:tab pos="319088" algn="l"/>
                <a:tab pos="914400" algn="l"/>
              </a:tabLst>
            </a:pPr>
            <a:r>
              <a:rPr kumimoji="0" lang="en-GB" altLang="en-US" sz="1200" b="0"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Social Interaction -</a:t>
            </a:r>
            <a:r>
              <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are they using eye contact, do they play with or alongside other children etc.</a:t>
            </a:r>
          </a:p>
          <a:p>
            <a:pPr lvl="1" defTabSz="914400" eaLnBrk="0" fontAlgn="base" hangingPunct="0">
              <a:lnSpc>
                <a:spcPct val="150000"/>
              </a:lnSpc>
              <a:spcBef>
                <a:spcPct val="0"/>
              </a:spcBef>
              <a:spcAft>
                <a:spcPct val="0"/>
              </a:spcAft>
              <a:buClrTx/>
              <a:buSzTx/>
              <a:buFont typeface="Wingdings" panose="05000000000000000000" pitchFamily="2" charset="2"/>
              <a:buNone/>
              <a:tabLst>
                <a:tab pos="319088" algn="l"/>
                <a:tab pos="914400" algn="l"/>
              </a:tabLst>
            </a:pPr>
            <a:r>
              <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lang="en-GB" altLang="en-US" sz="1200" dirty="0">
              <a:solidFill>
                <a:schemeClr val="tx1"/>
              </a:solidFill>
            </a:endParaRPr>
          </a:p>
          <a:p>
            <a:pPr lvl="1" defTabSz="914400" eaLnBrk="0" fontAlgn="base" hangingPunct="0">
              <a:lnSpc>
                <a:spcPct val="150000"/>
              </a:lnSpc>
              <a:spcBef>
                <a:spcPct val="0"/>
              </a:spcBef>
              <a:spcAft>
                <a:spcPct val="0"/>
              </a:spcAft>
              <a:buClrTx/>
              <a:buSzTx/>
              <a:buFont typeface="Wingdings" panose="05000000000000000000" pitchFamily="2" charset="2"/>
              <a:buChar char="§"/>
              <a:tabLst>
                <a:tab pos="319088" algn="l"/>
                <a:tab pos="914400" algn="l"/>
              </a:tabLst>
            </a:pPr>
            <a:r>
              <a:rPr kumimoji="0" lang="en-GB" altLang="en-US" sz="1200" b="0"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Attention and Listening -</a:t>
            </a:r>
            <a:r>
              <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do they flit between activities, do they respond to their name being called etc.</a:t>
            </a:r>
          </a:p>
          <a:p>
            <a:pPr lvl="1" defTabSz="914400" eaLnBrk="0" fontAlgn="base" hangingPunct="0">
              <a:lnSpc>
                <a:spcPct val="150000"/>
              </a:lnSpc>
              <a:spcBef>
                <a:spcPct val="0"/>
              </a:spcBef>
              <a:spcAft>
                <a:spcPct val="0"/>
              </a:spcAft>
              <a:buClrTx/>
              <a:buSzTx/>
              <a:buFont typeface="Wingdings" panose="05000000000000000000" pitchFamily="2" charset="2"/>
              <a:buNone/>
              <a:tabLst>
                <a:tab pos="319088" algn="l"/>
                <a:tab pos="914400" algn="l"/>
              </a:tabLst>
            </a:pPr>
            <a:endParaRPr lang="en-GB" altLang="en-US" sz="1200" dirty="0">
              <a:solidFill>
                <a:schemeClr val="tx1"/>
              </a:solidFill>
            </a:endParaRPr>
          </a:p>
          <a:p>
            <a:pPr lvl="1" defTabSz="914400" eaLnBrk="0" fontAlgn="base" hangingPunct="0">
              <a:lnSpc>
                <a:spcPct val="150000"/>
              </a:lnSpc>
              <a:spcBef>
                <a:spcPct val="0"/>
              </a:spcBef>
              <a:spcAft>
                <a:spcPct val="0"/>
              </a:spcAft>
              <a:buClrTx/>
              <a:buSzTx/>
              <a:buFont typeface="Wingdings" panose="05000000000000000000" pitchFamily="2" charset="2"/>
              <a:buChar char="§"/>
              <a:tabLst>
                <a:tab pos="319088" algn="l"/>
                <a:tab pos="914400" algn="l"/>
              </a:tabLst>
            </a:pPr>
            <a:r>
              <a:rPr kumimoji="0" lang="en-GB" altLang="en-US" sz="1200" b="0"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Play -</a:t>
            </a:r>
            <a:r>
              <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are they using symbolic play, are they only engaging with cause and effect play etc. </a:t>
            </a:r>
          </a:p>
          <a:p>
            <a:pPr lvl="1" defTabSz="914400" eaLnBrk="0" fontAlgn="base" hangingPunct="0">
              <a:lnSpc>
                <a:spcPct val="150000"/>
              </a:lnSpc>
              <a:spcBef>
                <a:spcPct val="0"/>
              </a:spcBef>
              <a:spcAft>
                <a:spcPct val="0"/>
              </a:spcAft>
              <a:buClrTx/>
              <a:buSzTx/>
              <a:buFont typeface="Wingdings" panose="05000000000000000000" pitchFamily="2" charset="2"/>
              <a:buNone/>
              <a:tabLst>
                <a:tab pos="319088" algn="l"/>
                <a:tab pos="914400" algn="l"/>
              </a:tabLst>
            </a:pPr>
            <a:endParaRPr lang="en-GB" altLang="en-US" sz="1200" dirty="0">
              <a:solidFill>
                <a:schemeClr val="tx1"/>
              </a:solidFill>
            </a:endParaRPr>
          </a:p>
          <a:p>
            <a:pPr lvl="1" defTabSz="914400" eaLnBrk="0" fontAlgn="base" hangingPunct="0">
              <a:lnSpc>
                <a:spcPct val="150000"/>
              </a:lnSpc>
              <a:spcBef>
                <a:spcPct val="0"/>
              </a:spcBef>
              <a:spcAft>
                <a:spcPct val="0"/>
              </a:spcAft>
              <a:buClrTx/>
              <a:buSzTx/>
              <a:buFont typeface="Wingdings" panose="05000000000000000000" pitchFamily="2" charset="2"/>
              <a:buChar char="§"/>
              <a:tabLst>
                <a:tab pos="319088" algn="l"/>
                <a:tab pos="914400" algn="l"/>
              </a:tabLst>
            </a:pPr>
            <a:r>
              <a:rPr kumimoji="0" lang="en-GB" altLang="en-US" sz="1200" b="0"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Understanding Language -</a:t>
            </a:r>
            <a:r>
              <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do they follow the routine in nursery, can they follow routine based instructions (e.g. get your bag), can they follow specific instructions (e.g. pass me the pig).</a:t>
            </a:r>
          </a:p>
          <a:p>
            <a:pPr lvl="1" defTabSz="914400" eaLnBrk="0" fontAlgn="base" hangingPunct="0">
              <a:lnSpc>
                <a:spcPct val="150000"/>
              </a:lnSpc>
              <a:spcBef>
                <a:spcPct val="0"/>
              </a:spcBef>
              <a:spcAft>
                <a:spcPct val="0"/>
              </a:spcAft>
              <a:buClrTx/>
              <a:buSzTx/>
              <a:buFont typeface="Wingdings" panose="05000000000000000000" pitchFamily="2" charset="2"/>
              <a:buNone/>
              <a:tabLst>
                <a:tab pos="319088" algn="l"/>
                <a:tab pos="914400" algn="l"/>
              </a:tabLst>
            </a:pPr>
            <a:endPar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lvl="1" defTabSz="914400" eaLnBrk="0" fontAlgn="base" hangingPunct="0">
              <a:lnSpc>
                <a:spcPct val="150000"/>
              </a:lnSpc>
              <a:spcBef>
                <a:spcPct val="0"/>
              </a:spcBef>
              <a:spcAft>
                <a:spcPct val="0"/>
              </a:spcAft>
              <a:buClrTx/>
              <a:buSzTx/>
              <a:buFont typeface="Wingdings" panose="05000000000000000000" pitchFamily="2" charset="2"/>
              <a:buChar char="§"/>
              <a:tabLst>
                <a:tab pos="319088" algn="l"/>
                <a:tab pos="914400" algn="l"/>
              </a:tabLst>
            </a:pPr>
            <a:r>
              <a:rPr kumimoji="0" lang="en-GB" altLang="en-US" sz="1200" b="0"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Spoken Language -</a:t>
            </a:r>
            <a:r>
              <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how many words are they using, are they using sentences or single words. </a:t>
            </a:r>
          </a:p>
          <a:p>
            <a:pPr lvl="1" defTabSz="914400" eaLnBrk="0" fontAlgn="base" hangingPunct="0">
              <a:lnSpc>
                <a:spcPct val="150000"/>
              </a:lnSpc>
              <a:spcBef>
                <a:spcPct val="0"/>
              </a:spcBef>
              <a:spcAft>
                <a:spcPct val="0"/>
              </a:spcAft>
              <a:buClrTx/>
              <a:buSzTx/>
              <a:buFont typeface="Wingdings" panose="05000000000000000000" pitchFamily="2" charset="2"/>
              <a:buNone/>
              <a:tabLst>
                <a:tab pos="319088" algn="l"/>
                <a:tab pos="914400" algn="l"/>
              </a:tabLst>
            </a:pPr>
            <a:endParaRPr lang="en-GB" altLang="en-US" sz="1200" dirty="0">
              <a:solidFill>
                <a:schemeClr val="tx1"/>
              </a:solidFill>
            </a:endParaRPr>
          </a:p>
          <a:p>
            <a:pPr lvl="1" defTabSz="914400" eaLnBrk="0" fontAlgn="base" hangingPunct="0">
              <a:lnSpc>
                <a:spcPct val="150000"/>
              </a:lnSpc>
              <a:spcBef>
                <a:spcPct val="0"/>
              </a:spcBef>
              <a:spcAft>
                <a:spcPct val="0"/>
              </a:spcAft>
              <a:buClrTx/>
              <a:buSzTx/>
              <a:buFont typeface="Wingdings" panose="05000000000000000000" pitchFamily="2" charset="2"/>
              <a:buChar char="§"/>
              <a:tabLst>
                <a:tab pos="319088" algn="l"/>
                <a:tab pos="914400" algn="l"/>
              </a:tabLst>
            </a:pPr>
            <a:r>
              <a:rPr kumimoji="0" lang="en-GB" altLang="en-US" sz="1200" b="0" i="0" u="sng" strike="noStrike" cap="none" normalizeH="0" baseline="0" dirty="0">
                <a:ln>
                  <a:noFill/>
                </a:ln>
                <a:solidFill>
                  <a:schemeClr val="tx1"/>
                </a:solidFill>
                <a:effectLst/>
                <a:ea typeface="Calibri" panose="020F0502020204030204" pitchFamily="34" charset="0"/>
                <a:cs typeface="Times New Roman" panose="02020603050405020304" pitchFamily="18" charset="0"/>
              </a:rPr>
              <a:t>Speech Sounds -</a:t>
            </a:r>
            <a:r>
              <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are they swapping sounds (e.g. cat sounds like tat, dog sounds like </a:t>
            </a:r>
            <a:r>
              <a:rPr kumimoji="0" lang="en-GB" altLang="en-US" sz="1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dod</a:t>
            </a:r>
            <a:r>
              <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are they missing sounds off the end of words (e.g. book sounds like </a:t>
            </a:r>
            <a:r>
              <a:rPr kumimoji="0" lang="en-GB" altLang="en-US" sz="1200" b="0" i="0" u="none" strike="noStrike" cap="none" normalizeH="0" baseline="0" dirty="0" err="1">
                <a:ln>
                  <a:noFill/>
                </a:ln>
                <a:solidFill>
                  <a:schemeClr val="tx1"/>
                </a:solidFill>
                <a:effectLst/>
                <a:ea typeface="Calibri" panose="020F0502020204030204" pitchFamily="34" charset="0"/>
                <a:cs typeface="Times New Roman" panose="02020603050405020304" pitchFamily="18" charset="0"/>
              </a:rPr>
              <a:t>bu</a:t>
            </a:r>
            <a:r>
              <a:rPr kumimoji="0" lang="en-GB" altLang="en-US" sz="12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t>
            </a:r>
          </a:p>
          <a:p>
            <a:pPr lvl="1" defTabSz="914400" eaLnBrk="0" fontAlgn="base" hangingPunct="0">
              <a:lnSpc>
                <a:spcPct val="150000"/>
              </a:lnSpc>
              <a:spcBef>
                <a:spcPct val="0"/>
              </a:spcBef>
              <a:spcAft>
                <a:spcPct val="0"/>
              </a:spcAft>
              <a:buClrTx/>
              <a:buSzTx/>
              <a:buFont typeface="Wingdings" panose="05000000000000000000" pitchFamily="2" charset="2"/>
              <a:buChar char="§"/>
              <a:tabLst>
                <a:tab pos="319088" algn="l"/>
                <a:tab pos="914400" algn="l"/>
              </a:tabLst>
            </a:pPr>
            <a:endParaRPr kumimoji="0" lang="en-GB" altLang="en-US" sz="1200" b="0" i="0" u="none" strike="noStrike" cap="none" normalizeH="0" baseline="0" dirty="0">
              <a:ln>
                <a:noFill/>
              </a:ln>
              <a:solidFill>
                <a:schemeClr val="tx1"/>
              </a:solidFill>
              <a:effectLst/>
              <a:cs typeface="Times New Roman" panose="02020603050405020304" pitchFamily="18" charset="0"/>
            </a:endParaRPr>
          </a:p>
          <a:p>
            <a:pPr marL="457200" marR="0" lvl="1" indent="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319088" algn="l"/>
                <a:tab pos="914400" algn="l"/>
              </a:tabLst>
              <a:defRPr/>
            </a:pPr>
            <a:r>
              <a:rPr lang="en-GB" dirty="0"/>
              <a:t>Remember speech sounds = pronunciation, language = the words that we use.</a:t>
            </a:r>
          </a:p>
          <a:p>
            <a:endParaRPr lang="en-GB" dirty="0"/>
          </a:p>
        </p:txBody>
      </p:sp>
      <p:sp>
        <p:nvSpPr>
          <p:cNvPr id="4" name="Slide Number Placeholder 3"/>
          <p:cNvSpPr>
            <a:spLocks noGrp="1"/>
          </p:cNvSpPr>
          <p:nvPr>
            <p:ph type="sldNum" sz="quarter" idx="5"/>
          </p:nvPr>
        </p:nvSpPr>
        <p:spPr/>
        <p:txBody>
          <a:bodyPr/>
          <a:lstStyle/>
          <a:p>
            <a:fld id="{B7C8F3F1-DB87-43CD-AE25-1C96153CDF72}" type="slidenum">
              <a:rPr lang="en-GB" smtClean="0"/>
              <a:t>13</a:t>
            </a:fld>
            <a:endParaRPr lang="en-GB"/>
          </a:p>
        </p:txBody>
      </p:sp>
    </p:spTree>
    <p:extLst>
      <p:ext uri="{BB962C8B-B14F-4D97-AF65-F5344CB8AC3E}">
        <p14:creationId xmlns:p14="http://schemas.microsoft.com/office/powerpoint/2010/main" val="25639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https://www.justonenorfolk.nhs.uk/speech-language/early-communication/early-interaction-games/</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https://www.justonenorfolk.nhs.uk/speech-language/early-communication/turn-taking/</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https://www.justonenorfolk.nhs.uk/speech-language/extra-help-for-early-communication/intensive-interaction/</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dirty="0"/>
          </a:p>
        </p:txBody>
      </p:sp>
      <p:sp>
        <p:nvSpPr>
          <p:cNvPr id="4" name="Slide Number Placeholder 3"/>
          <p:cNvSpPr>
            <a:spLocks noGrp="1"/>
          </p:cNvSpPr>
          <p:nvPr>
            <p:ph type="sldNum" sz="quarter" idx="5"/>
          </p:nvPr>
        </p:nvSpPr>
        <p:spPr/>
        <p:txBody>
          <a:bodyPr/>
          <a:lstStyle/>
          <a:p>
            <a:fld id="{B7C8F3F1-DB87-43CD-AE25-1C96153CDF72}" type="slidenum">
              <a:rPr lang="en-GB" smtClean="0"/>
              <a:t>14</a:t>
            </a:fld>
            <a:endParaRPr lang="en-GB"/>
          </a:p>
        </p:txBody>
      </p:sp>
    </p:spTree>
    <p:extLst>
      <p:ext uri="{BB962C8B-B14F-4D97-AF65-F5344CB8AC3E}">
        <p14:creationId xmlns:p14="http://schemas.microsoft.com/office/powerpoint/2010/main" val="3636460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https://www.justonenorfolk.nhs.uk/speech-language/early-communication/attention-listening/</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https://www.justonenorfolk.nhs.uk/speech-language/extra-help-for-early-communication/attention-autism/</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https://www.justonenorfolk.nhs.uk/speech-language/extra-help-for-early-communication/intensive-interaction/</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dirty="0"/>
          </a:p>
        </p:txBody>
      </p:sp>
      <p:sp>
        <p:nvSpPr>
          <p:cNvPr id="4" name="Slide Number Placeholder 3"/>
          <p:cNvSpPr>
            <a:spLocks noGrp="1"/>
          </p:cNvSpPr>
          <p:nvPr>
            <p:ph type="sldNum" sz="quarter" idx="5"/>
          </p:nvPr>
        </p:nvSpPr>
        <p:spPr/>
        <p:txBody>
          <a:bodyPr/>
          <a:lstStyle/>
          <a:p>
            <a:fld id="{B7C8F3F1-DB87-43CD-AE25-1C96153CDF72}" type="slidenum">
              <a:rPr lang="en-GB" smtClean="0"/>
              <a:t>15</a:t>
            </a:fld>
            <a:endParaRPr lang="en-GB"/>
          </a:p>
        </p:txBody>
      </p:sp>
    </p:spTree>
    <p:extLst>
      <p:ext uri="{BB962C8B-B14F-4D97-AF65-F5344CB8AC3E}">
        <p14:creationId xmlns:p14="http://schemas.microsoft.com/office/powerpoint/2010/main" val="3191288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https://www.justonenorfolk.nhs.uk/speech-language/using-visuals/</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https://www.justonenorfolk.nhs.uk/media/oasnbfzc/concepts-full-guide.pdf</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buFont typeface="Symbol" panose="05050102010706020507" pitchFamily="18" charset="2"/>
              <a:buChar char=""/>
            </a:pPr>
            <a:r>
              <a:rPr lang="en-GB"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https://www.justonenorfolk.nhs.uk/media/bxwniuic/blank-level-1-information-handout.pdf</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dirty="0"/>
          </a:p>
          <a:p>
            <a:pPr algn="l">
              <a:buFont typeface="Arial" panose="020B0604020202020204" pitchFamily="34" charset="0"/>
              <a:buChar char="•"/>
            </a:pPr>
            <a:r>
              <a:rPr lang="en-GB" b="0" i="0" dirty="0">
                <a:solidFill>
                  <a:srgbClr val="113840"/>
                </a:solidFill>
                <a:effectLst/>
                <a:latin typeface="Nunito Sans" panose="020B0604020202020204" pitchFamily="2" charset="0"/>
              </a:rPr>
              <a:t>Understanding and using concepts 'first' and 'last -</a:t>
            </a:r>
            <a:r>
              <a:rPr lang="en-GB" b="1" i="0" dirty="0">
                <a:solidFill>
                  <a:srgbClr val="113840"/>
                </a:solidFill>
                <a:effectLst/>
                <a:latin typeface="Nunito Sans" panose="020B0604020202020204" pitchFamily="2" charset="0"/>
              </a:rPr>
              <a:t> </a:t>
            </a:r>
            <a:r>
              <a:rPr lang="en-GB" b="1" i="0" u="none" strike="noStrike" dirty="0">
                <a:solidFill>
                  <a:srgbClr val="113840"/>
                </a:solidFill>
                <a:effectLst/>
                <a:latin typeface="Nunito Sans" panose="020B0604020202020204" pitchFamily="2" charset="0"/>
                <a:hlinkClick r:id="rId6"/>
              </a:rPr>
              <a:t>Language link</a:t>
            </a:r>
            <a:endParaRPr lang="en-GB" b="0" i="0" dirty="0">
              <a:solidFill>
                <a:srgbClr val="113840"/>
              </a:solidFill>
              <a:effectLst/>
              <a:latin typeface="Nunito Sans" panose="020B0604020202020204" pitchFamily="2" charset="0"/>
            </a:endParaRPr>
          </a:p>
          <a:p>
            <a:pPr algn="l">
              <a:buFont typeface="Arial" panose="020B0604020202020204" pitchFamily="34" charset="0"/>
              <a:buChar char="•"/>
            </a:pPr>
            <a:r>
              <a:rPr lang="en-GB" b="0" i="0" dirty="0">
                <a:solidFill>
                  <a:srgbClr val="113840"/>
                </a:solidFill>
                <a:effectLst/>
                <a:latin typeface="Nunito Sans" panose="020B0604020202020204" pitchFamily="2" charset="0"/>
              </a:rPr>
              <a:t>Prepositions (in/on/under/behind/in front/ next-to) -</a:t>
            </a:r>
            <a:r>
              <a:rPr lang="en-GB" b="1" i="0" dirty="0">
                <a:solidFill>
                  <a:srgbClr val="113840"/>
                </a:solidFill>
                <a:effectLst/>
                <a:latin typeface="Nunito Sans" panose="020B0604020202020204" pitchFamily="2" charset="0"/>
              </a:rPr>
              <a:t> </a:t>
            </a:r>
            <a:r>
              <a:rPr lang="en-GB" b="1" i="0" u="none" strike="noStrike" dirty="0">
                <a:solidFill>
                  <a:srgbClr val="113840"/>
                </a:solidFill>
                <a:effectLst/>
                <a:latin typeface="Nunito Sans" panose="020B0604020202020204" pitchFamily="2" charset="0"/>
                <a:hlinkClick r:id="rId7"/>
              </a:rPr>
              <a:t>Language link</a:t>
            </a:r>
            <a:endParaRPr lang="en-GB" b="0" i="0" dirty="0">
              <a:solidFill>
                <a:srgbClr val="113840"/>
              </a:solidFill>
              <a:effectLst/>
              <a:latin typeface="Nunito Sans" panose="020B0604020202020204" pitchFamily="2" charset="0"/>
            </a:endParaRPr>
          </a:p>
          <a:p>
            <a:pPr algn="l">
              <a:buFont typeface="Arial" panose="020B0604020202020204" pitchFamily="34" charset="0"/>
              <a:buChar char="•"/>
            </a:pPr>
            <a:r>
              <a:rPr lang="en-GB" b="0" i="0" dirty="0">
                <a:solidFill>
                  <a:srgbClr val="113840"/>
                </a:solidFill>
                <a:effectLst/>
                <a:latin typeface="Nunito Sans" panose="020B0604020202020204" pitchFamily="2" charset="0"/>
              </a:rPr>
              <a:t>Following simple instructions -</a:t>
            </a:r>
            <a:r>
              <a:rPr lang="en-GB" b="1" i="0" dirty="0">
                <a:solidFill>
                  <a:srgbClr val="113840"/>
                </a:solidFill>
                <a:effectLst/>
                <a:latin typeface="Nunito Sans" panose="020B0604020202020204" pitchFamily="2" charset="0"/>
              </a:rPr>
              <a:t> </a:t>
            </a:r>
            <a:r>
              <a:rPr lang="en-GB" b="1" i="0" u="none" strike="noStrike" dirty="0">
                <a:solidFill>
                  <a:srgbClr val="113840"/>
                </a:solidFill>
                <a:effectLst/>
                <a:latin typeface="Nunito Sans" panose="020B0604020202020204" pitchFamily="2" charset="0"/>
                <a:hlinkClick r:id="rId8"/>
              </a:rPr>
              <a:t>Language link</a:t>
            </a:r>
            <a:endParaRPr lang="en-GB" b="0" i="0" dirty="0">
              <a:solidFill>
                <a:srgbClr val="113840"/>
              </a:solidFill>
              <a:effectLst/>
              <a:latin typeface="Nunito Sans" panose="020B0604020202020204" pitchFamily="2" charset="0"/>
            </a:endParaRPr>
          </a:p>
          <a:p>
            <a:pPr algn="l">
              <a:buFont typeface="Arial" panose="020B0604020202020204" pitchFamily="34" charset="0"/>
              <a:buChar char="•"/>
            </a:pPr>
            <a:r>
              <a:rPr lang="en-GB" b="0" i="0" dirty="0">
                <a:solidFill>
                  <a:srgbClr val="113840"/>
                </a:solidFill>
                <a:effectLst/>
                <a:latin typeface="Nunito Sans" panose="020B0604020202020204" pitchFamily="2" charset="0"/>
              </a:rPr>
              <a:t>Following instructions - using first, next, last -</a:t>
            </a:r>
            <a:r>
              <a:rPr lang="en-GB" b="1" i="0" dirty="0">
                <a:solidFill>
                  <a:srgbClr val="113840"/>
                </a:solidFill>
                <a:effectLst/>
                <a:latin typeface="Nunito Sans" panose="020B0604020202020204" pitchFamily="2" charset="0"/>
              </a:rPr>
              <a:t> </a:t>
            </a:r>
            <a:r>
              <a:rPr lang="en-GB" b="1" i="0" u="none" strike="noStrike" dirty="0">
                <a:solidFill>
                  <a:srgbClr val="113840"/>
                </a:solidFill>
                <a:effectLst/>
                <a:latin typeface="Nunito Sans" panose="020B0604020202020204" pitchFamily="2" charset="0"/>
                <a:hlinkClick r:id="rId9"/>
              </a:rPr>
              <a:t>Game - 1</a:t>
            </a:r>
            <a:r>
              <a:rPr lang="en-GB" b="1" i="0" dirty="0">
                <a:solidFill>
                  <a:srgbClr val="113840"/>
                </a:solidFill>
                <a:effectLst/>
                <a:latin typeface="Nunito Sans" panose="020B0604020202020204" pitchFamily="2" charset="0"/>
              </a:rPr>
              <a:t>  |  </a:t>
            </a:r>
            <a:r>
              <a:rPr lang="en-GB" b="1" i="0" u="none" strike="noStrike" dirty="0">
                <a:solidFill>
                  <a:srgbClr val="113840"/>
                </a:solidFill>
                <a:effectLst/>
                <a:latin typeface="Nunito Sans" panose="020B0604020202020204" pitchFamily="2" charset="0"/>
                <a:hlinkClick r:id="rId10"/>
              </a:rPr>
              <a:t>Game – 2</a:t>
            </a:r>
            <a:endParaRPr lang="en-GB" b="1" i="0" u="none" strike="noStrike" dirty="0">
              <a:solidFill>
                <a:srgbClr val="113840"/>
              </a:solidFill>
              <a:effectLst/>
              <a:latin typeface="Nunito Sans" panose="020B0604020202020204" pitchFamily="2" charset="0"/>
            </a:endParaRPr>
          </a:p>
          <a:p>
            <a:pPr algn="l">
              <a:buFont typeface="Arial" panose="020B0604020202020204" pitchFamily="34" charset="0"/>
              <a:buChar char="•"/>
            </a:pPr>
            <a:endParaRPr lang="en-GB" b="1" i="0" u="none" strike="noStrike" dirty="0">
              <a:solidFill>
                <a:srgbClr val="113840"/>
              </a:solidFill>
              <a:effectLst/>
              <a:latin typeface="Nunito Sans" panose="020B0604020202020204" pitchFamily="2" charset="0"/>
            </a:endParaRPr>
          </a:p>
          <a:p>
            <a:pPr algn="l">
              <a:buFont typeface="Arial" panose="020B0604020202020204" pitchFamily="34" charset="0"/>
              <a:buChar char="•"/>
            </a:pPr>
            <a:r>
              <a:rPr lang="en-GB" b="0" i="0" dirty="0">
                <a:solidFill>
                  <a:srgbClr val="113840"/>
                </a:solidFill>
                <a:effectLst/>
                <a:latin typeface="Nunito Sans" pitchFamily="2" charset="0"/>
              </a:rPr>
              <a:t>Understanding and using '</a:t>
            </a:r>
            <a:r>
              <a:rPr lang="en-GB" b="0" i="0" dirty="0" err="1">
                <a:solidFill>
                  <a:srgbClr val="113840"/>
                </a:solidFill>
                <a:effectLst/>
                <a:latin typeface="Nunito Sans" pitchFamily="2" charset="0"/>
              </a:rPr>
              <a:t>Wh</a:t>
            </a:r>
            <a:r>
              <a:rPr lang="en-GB" b="0" i="0" dirty="0">
                <a:solidFill>
                  <a:srgbClr val="113840"/>
                </a:solidFill>
                <a:effectLst/>
                <a:latin typeface="Nunito Sans" pitchFamily="2" charset="0"/>
              </a:rPr>
              <a:t>' questions -</a:t>
            </a:r>
            <a:r>
              <a:rPr lang="en-GB" b="1" i="0" dirty="0">
                <a:solidFill>
                  <a:srgbClr val="113840"/>
                </a:solidFill>
                <a:effectLst/>
                <a:latin typeface="Nunito Sans" pitchFamily="2" charset="0"/>
              </a:rPr>
              <a:t> </a:t>
            </a:r>
            <a:r>
              <a:rPr lang="en-GB" b="1" i="0" u="none" strike="noStrike" dirty="0">
                <a:solidFill>
                  <a:srgbClr val="113840"/>
                </a:solidFill>
                <a:effectLst/>
                <a:latin typeface="Nunito Sans" pitchFamily="2" charset="0"/>
                <a:hlinkClick r:id="rId11"/>
              </a:rPr>
              <a:t>When?</a:t>
            </a:r>
            <a:r>
              <a:rPr lang="en-GB" b="1" i="0" dirty="0">
                <a:solidFill>
                  <a:srgbClr val="113840"/>
                </a:solidFill>
                <a:effectLst/>
                <a:latin typeface="Nunito Sans" pitchFamily="2" charset="0"/>
              </a:rPr>
              <a:t>  |  </a:t>
            </a:r>
            <a:r>
              <a:rPr lang="en-GB" b="1" i="0" u="none" strike="noStrike" dirty="0">
                <a:solidFill>
                  <a:srgbClr val="113840"/>
                </a:solidFill>
                <a:effectLst/>
                <a:latin typeface="Nunito Sans" pitchFamily="2" charset="0"/>
                <a:hlinkClick r:id="rId12"/>
              </a:rPr>
              <a:t>Who? What? Where?</a:t>
            </a:r>
            <a:r>
              <a:rPr lang="en-GB" b="1" i="0" dirty="0">
                <a:solidFill>
                  <a:srgbClr val="113840"/>
                </a:solidFill>
                <a:effectLst/>
                <a:latin typeface="Nunito Sans" pitchFamily="2" charset="0"/>
              </a:rPr>
              <a:t>  |  </a:t>
            </a:r>
            <a:r>
              <a:rPr lang="en-GB" b="1" i="0" u="none" strike="noStrike" dirty="0">
                <a:solidFill>
                  <a:srgbClr val="113840"/>
                </a:solidFill>
                <a:effectLst/>
                <a:latin typeface="Nunito Sans" pitchFamily="2" charset="0"/>
                <a:hlinkClick r:id="rId13"/>
              </a:rPr>
              <a:t>What?</a:t>
            </a:r>
            <a:endParaRPr lang="en-GB" b="0" i="0" dirty="0">
              <a:solidFill>
                <a:srgbClr val="113840"/>
              </a:solidFill>
              <a:effectLst/>
              <a:latin typeface="Nunito Sans" pitchFamily="2" charset="0"/>
            </a:endParaRPr>
          </a:p>
          <a:p>
            <a:pPr algn="l">
              <a:buFont typeface="Arial" panose="020B0604020202020204" pitchFamily="34" charset="0"/>
              <a:buChar char="•"/>
            </a:pPr>
            <a:r>
              <a:rPr lang="en-GB" b="0" i="0" dirty="0">
                <a:solidFill>
                  <a:srgbClr val="113840"/>
                </a:solidFill>
                <a:effectLst/>
                <a:latin typeface="Nunito Sans" pitchFamily="2" charset="0"/>
              </a:rPr>
              <a:t>Understanding and responding to - Why? questions -</a:t>
            </a:r>
            <a:r>
              <a:rPr lang="en-GB" b="1" i="0" dirty="0">
                <a:solidFill>
                  <a:srgbClr val="113840"/>
                </a:solidFill>
                <a:effectLst/>
                <a:latin typeface="Nunito Sans" pitchFamily="2" charset="0"/>
              </a:rPr>
              <a:t> </a:t>
            </a:r>
            <a:r>
              <a:rPr lang="en-GB" b="1" i="0" u="none" strike="noStrike" dirty="0">
                <a:solidFill>
                  <a:srgbClr val="113840"/>
                </a:solidFill>
                <a:effectLst/>
                <a:latin typeface="Nunito Sans" pitchFamily="2" charset="0"/>
                <a:hlinkClick r:id="rId14"/>
              </a:rPr>
              <a:t>Game - 1</a:t>
            </a:r>
            <a:r>
              <a:rPr lang="en-GB" b="1" i="0" dirty="0">
                <a:solidFill>
                  <a:srgbClr val="113840"/>
                </a:solidFill>
                <a:effectLst/>
                <a:latin typeface="Nunito Sans" pitchFamily="2" charset="0"/>
              </a:rPr>
              <a:t>  |  </a:t>
            </a:r>
            <a:r>
              <a:rPr lang="en-GB" b="1" i="0" u="none" strike="noStrike" dirty="0">
                <a:solidFill>
                  <a:srgbClr val="113840"/>
                </a:solidFill>
                <a:effectLst/>
                <a:latin typeface="Nunito Sans" pitchFamily="2" charset="0"/>
                <a:hlinkClick r:id="rId15"/>
              </a:rPr>
              <a:t>Game - 2</a:t>
            </a:r>
            <a:endParaRPr lang="en-GB" b="0" i="0" dirty="0">
              <a:solidFill>
                <a:srgbClr val="113840"/>
              </a:solidFill>
              <a:effectLst/>
              <a:latin typeface="Nunito Sans" pitchFamily="2" charset="0"/>
            </a:endParaRPr>
          </a:p>
          <a:p>
            <a:pPr algn="l">
              <a:buFont typeface="Arial" panose="020B0604020202020204" pitchFamily="34" charset="0"/>
              <a:buChar char="•"/>
            </a:pPr>
            <a:r>
              <a:rPr lang="en-GB" b="0" i="0" dirty="0">
                <a:solidFill>
                  <a:srgbClr val="113840"/>
                </a:solidFill>
                <a:effectLst/>
                <a:latin typeface="Nunito Sans" pitchFamily="2" charset="0"/>
              </a:rPr>
              <a:t>Why? Cards -</a:t>
            </a:r>
            <a:r>
              <a:rPr lang="en-GB" b="1" i="0" u="none" strike="noStrike" dirty="0">
                <a:solidFill>
                  <a:srgbClr val="113840"/>
                </a:solidFill>
                <a:effectLst/>
                <a:latin typeface="Nunito Sans" pitchFamily="2" charset="0"/>
                <a:hlinkClick r:id="rId16"/>
              </a:rPr>
              <a:t> Language link</a:t>
            </a:r>
            <a:endParaRPr lang="en-GB" b="0" i="0" dirty="0">
              <a:solidFill>
                <a:srgbClr val="113840"/>
              </a:solidFill>
              <a:effectLst/>
              <a:latin typeface="Nunito Sans" pitchFamily="2" charset="0"/>
            </a:endParaRPr>
          </a:p>
          <a:p>
            <a:pPr algn="l">
              <a:buFont typeface="Arial" panose="020B0604020202020204" pitchFamily="34" charset="0"/>
              <a:buChar char="•"/>
            </a:pPr>
            <a:r>
              <a:rPr lang="en-GB" b="0" i="0" dirty="0">
                <a:solidFill>
                  <a:srgbClr val="113840"/>
                </a:solidFill>
                <a:effectLst/>
                <a:latin typeface="Nunito Sans" pitchFamily="2" charset="0"/>
              </a:rPr>
              <a:t>Making inferences -</a:t>
            </a:r>
            <a:r>
              <a:rPr lang="en-GB" b="1" i="0" dirty="0">
                <a:solidFill>
                  <a:srgbClr val="113840"/>
                </a:solidFill>
                <a:effectLst/>
                <a:latin typeface="Nunito Sans" pitchFamily="2" charset="0"/>
              </a:rPr>
              <a:t> </a:t>
            </a:r>
            <a:r>
              <a:rPr lang="en-GB" b="1" i="0" u="none" strike="noStrike" dirty="0">
                <a:solidFill>
                  <a:srgbClr val="113840"/>
                </a:solidFill>
                <a:effectLst/>
                <a:latin typeface="Nunito Sans" pitchFamily="2" charset="0"/>
                <a:hlinkClick r:id="rId17"/>
              </a:rPr>
              <a:t>Game - 1</a:t>
            </a:r>
            <a:r>
              <a:rPr lang="en-GB" b="1" i="0" dirty="0">
                <a:solidFill>
                  <a:srgbClr val="113840"/>
                </a:solidFill>
                <a:effectLst/>
                <a:latin typeface="Nunito Sans" pitchFamily="2" charset="0"/>
              </a:rPr>
              <a:t>  |  </a:t>
            </a:r>
            <a:r>
              <a:rPr lang="en-GB" b="1" i="0" u="none" strike="noStrike" dirty="0">
                <a:solidFill>
                  <a:srgbClr val="113840"/>
                </a:solidFill>
                <a:effectLst/>
                <a:latin typeface="Nunito Sans" pitchFamily="2" charset="0"/>
                <a:hlinkClick r:id="rId18"/>
              </a:rPr>
              <a:t>Game - 2</a:t>
            </a:r>
            <a:r>
              <a:rPr lang="en-GB" b="1" i="0" dirty="0">
                <a:solidFill>
                  <a:srgbClr val="113840"/>
                </a:solidFill>
                <a:effectLst/>
                <a:latin typeface="Nunito Sans" pitchFamily="2" charset="0"/>
              </a:rPr>
              <a:t>  |  </a:t>
            </a:r>
            <a:r>
              <a:rPr lang="en-GB" b="1" i="0" u="none" strike="noStrike" dirty="0">
                <a:solidFill>
                  <a:srgbClr val="113840"/>
                </a:solidFill>
                <a:effectLst/>
                <a:latin typeface="Nunito Sans" pitchFamily="2" charset="0"/>
                <a:hlinkClick r:id="rId19"/>
              </a:rPr>
              <a:t>Game - 3</a:t>
            </a:r>
            <a:endParaRPr lang="en-GB" b="0" i="0" dirty="0">
              <a:solidFill>
                <a:srgbClr val="113840"/>
              </a:solidFill>
              <a:effectLst/>
              <a:latin typeface="Nunito Sans" pitchFamily="2" charset="0"/>
            </a:endParaRPr>
          </a:p>
          <a:p>
            <a:pPr algn="l">
              <a:buFont typeface="Arial" panose="020B0604020202020204" pitchFamily="34" charset="0"/>
              <a:buChar char="•"/>
            </a:pPr>
            <a:endParaRPr lang="en-GB" b="1" i="0" u="none" strike="noStrike" dirty="0">
              <a:solidFill>
                <a:srgbClr val="113840"/>
              </a:solidFill>
              <a:effectLst/>
              <a:latin typeface="Nunito Sans" panose="020B0604020202020204" pitchFamily="2" charset="0"/>
            </a:endParaRPr>
          </a:p>
          <a:p>
            <a:pPr algn="l">
              <a:buFont typeface="Arial" panose="020B0604020202020204" pitchFamily="34" charset="0"/>
              <a:buChar char="•"/>
            </a:pPr>
            <a:endParaRPr lang="en-GB" b="1" i="0" u="none" strike="noStrike" dirty="0">
              <a:solidFill>
                <a:srgbClr val="113840"/>
              </a:solidFill>
              <a:effectLst/>
              <a:latin typeface="Nunito Sans" panose="020B0604020202020204" pitchFamily="2" charset="0"/>
            </a:endParaRPr>
          </a:p>
          <a:p>
            <a:pPr algn="l">
              <a:buFont typeface="Arial" panose="020B0604020202020204" pitchFamily="34" charset="0"/>
              <a:buChar char="•"/>
            </a:pPr>
            <a:r>
              <a:rPr lang="en-GB" b="0" i="0" dirty="0">
                <a:solidFill>
                  <a:srgbClr val="113840"/>
                </a:solidFill>
                <a:effectLst/>
                <a:latin typeface="Nunito Sans" pitchFamily="2" charset="0"/>
              </a:rPr>
              <a:t>Understanding and using the concept - 'Different' - </a:t>
            </a:r>
            <a:r>
              <a:rPr lang="en-GB" b="1" i="0" u="none" strike="noStrike" dirty="0">
                <a:solidFill>
                  <a:srgbClr val="113840"/>
                </a:solidFill>
                <a:effectLst/>
                <a:latin typeface="Nunito Sans" pitchFamily="2" charset="0"/>
                <a:hlinkClick r:id="rId20"/>
              </a:rPr>
              <a:t>Game - 1</a:t>
            </a:r>
            <a:r>
              <a:rPr lang="en-GB" b="1" i="0" dirty="0">
                <a:solidFill>
                  <a:srgbClr val="113840"/>
                </a:solidFill>
                <a:effectLst/>
                <a:latin typeface="Nunito Sans" pitchFamily="2" charset="0"/>
              </a:rPr>
              <a:t>  |  </a:t>
            </a:r>
            <a:r>
              <a:rPr lang="en-GB" b="1" i="0" u="none" strike="noStrike" dirty="0">
                <a:solidFill>
                  <a:srgbClr val="113840"/>
                </a:solidFill>
                <a:effectLst/>
                <a:latin typeface="Nunito Sans" pitchFamily="2" charset="0"/>
                <a:hlinkClick r:id="rId21"/>
              </a:rPr>
              <a:t>Game - 2</a:t>
            </a:r>
            <a:endParaRPr lang="en-GB" b="0" i="0" dirty="0">
              <a:solidFill>
                <a:srgbClr val="113840"/>
              </a:solidFill>
              <a:effectLst/>
              <a:latin typeface="Nunito Sans" pitchFamily="2" charset="0"/>
            </a:endParaRPr>
          </a:p>
          <a:p>
            <a:pPr algn="l">
              <a:buFont typeface="Arial" panose="020B0604020202020204" pitchFamily="34" charset="0"/>
              <a:buChar char="•"/>
            </a:pPr>
            <a:r>
              <a:rPr lang="en-GB" b="0" i="0" dirty="0">
                <a:solidFill>
                  <a:srgbClr val="113840"/>
                </a:solidFill>
                <a:effectLst/>
                <a:latin typeface="Nunito Sans" pitchFamily="2" charset="0"/>
              </a:rPr>
              <a:t>Understanding and using concepts 'Same' and 'different' -</a:t>
            </a:r>
            <a:r>
              <a:rPr lang="en-GB" b="1" i="0" dirty="0">
                <a:solidFill>
                  <a:srgbClr val="113840"/>
                </a:solidFill>
                <a:effectLst/>
                <a:latin typeface="Nunito Sans" pitchFamily="2" charset="0"/>
              </a:rPr>
              <a:t> </a:t>
            </a:r>
            <a:r>
              <a:rPr lang="en-GB" b="1" i="0" u="none" strike="noStrike" dirty="0">
                <a:solidFill>
                  <a:srgbClr val="113840"/>
                </a:solidFill>
                <a:effectLst/>
                <a:latin typeface="Nunito Sans" pitchFamily="2" charset="0"/>
                <a:hlinkClick r:id="rId22"/>
              </a:rPr>
              <a:t>Language link</a:t>
            </a:r>
            <a:endParaRPr lang="en-GB" b="0" i="0" dirty="0">
              <a:solidFill>
                <a:srgbClr val="113840"/>
              </a:solidFill>
              <a:effectLst/>
              <a:latin typeface="Nunito Sans" panose="020B0604020202020204" pitchFamily="2" charset="0"/>
            </a:endParaRPr>
          </a:p>
          <a:p>
            <a:pPr algn="l">
              <a:buFont typeface="Arial" panose="020B0604020202020204" pitchFamily="34" charset="0"/>
              <a:buChar char="•"/>
            </a:pPr>
            <a:endParaRPr lang="en-GB" b="0" i="0" dirty="0">
              <a:solidFill>
                <a:srgbClr val="113840"/>
              </a:solidFill>
              <a:effectLst/>
              <a:latin typeface="Nunito Sans" panose="020B0604020202020204" pitchFamily="2"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B7C8F3F1-DB87-43CD-AE25-1C96153CDF72}" type="slidenum">
              <a:rPr lang="en-GB" smtClean="0"/>
              <a:t>16</a:t>
            </a:fld>
            <a:endParaRPr lang="en-GB"/>
          </a:p>
        </p:txBody>
      </p:sp>
    </p:spTree>
    <p:extLst>
      <p:ext uri="{BB962C8B-B14F-4D97-AF65-F5344CB8AC3E}">
        <p14:creationId xmlns:p14="http://schemas.microsoft.com/office/powerpoint/2010/main" val="388489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18CE2B-5245-49BC-B91B-E9A611463FB6}"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189156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18CE2B-5245-49BC-B91B-E9A611463FB6}"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373013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18CE2B-5245-49BC-B91B-E9A611463FB6}"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106B2-313F-439A-97D7-8F2262B4AB04}"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32717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18CE2B-5245-49BC-B91B-E9A611463FB6}"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4015578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18CE2B-5245-49BC-B91B-E9A611463FB6}"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106B2-313F-439A-97D7-8F2262B4AB0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0824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18CE2B-5245-49BC-B91B-E9A611463FB6}"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1112190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18CE2B-5245-49BC-B91B-E9A611463FB6}"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2974511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18CE2B-5245-49BC-B91B-E9A611463FB6}"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109423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18CE2B-5245-49BC-B91B-E9A611463FB6}"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402126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18CE2B-5245-49BC-B91B-E9A611463FB6}" type="datetimeFigureOut">
              <a:rPr lang="en-GB" smtClean="0"/>
              <a:t>22/11/2022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279997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18CE2B-5245-49BC-B91B-E9A611463FB6}" type="datetimeFigureOut">
              <a:rPr lang="en-GB" smtClean="0"/>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3613249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18CE2B-5245-49BC-B91B-E9A611463FB6}" type="datetimeFigureOut">
              <a:rPr lang="en-GB" smtClean="0"/>
              <a:t>22/11/2022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1600139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18CE2B-5245-49BC-B91B-E9A611463FB6}" type="datetimeFigureOut">
              <a:rPr lang="en-GB" smtClean="0"/>
              <a:t>22/11/2022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1099603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8CE2B-5245-49BC-B91B-E9A611463FB6}" type="datetimeFigureOut">
              <a:rPr lang="en-GB" smtClean="0"/>
              <a:t>22/11/2022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145593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18CE2B-5245-49BC-B91B-E9A611463FB6}" type="datetimeFigureOut">
              <a:rPr lang="en-GB" smtClean="0"/>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223114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18CE2B-5245-49BC-B91B-E9A611463FB6}" type="datetimeFigureOut">
              <a:rPr lang="en-GB" smtClean="0"/>
              <a:t>22/11/2022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9106B2-313F-439A-97D7-8F2262B4AB04}" type="slidenum">
              <a:rPr lang="en-GB" smtClean="0"/>
              <a:t>‹#›</a:t>
            </a:fld>
            <a:endParaRPr lang="en-GB"/>
          </a:p>
        </p:txBody>
      </p:sp>
    </p:spTree>
    <p:extLst>
      <p:ext uri="{BB962C8B-B14F-4D97-AF65-F5344CB8AC3E}">
        <p14:creationId xmlns:p14="http://schemas.microsoft.com/office/powerpoint/2010/main" val="2002576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18CE2B-5245-49BC-B91B-E9A611463FB6}" type="datetimeFigureOut">
              <a:rPr lang="en-GB" smtClean="0"/>
              <a:t>22/11/2022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29106B2-313F-439A-97D7-8F2262B4AB04}" type="slidenum">
              <a:rPr lang="en-GB" smtClean="0"/>
              <a:t>‹#›</a:t>
            </a:fld>
            <a:endParaRPr lang="en-GB"/>
          </a:p>
        </p:txBody>
      </p:sp>
    </p:spTree>
    <p:extLst>
      <p:ext uri="{BB962C8B-B14F-4D97-AF65-F5344CB8AC3E}">
        <p14:creationId xmlns:p14="http://schemas.microsoft.com/office/powerpoint/2010/main" val="2811200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358" y="2241127"/>
            <a:ext cx="8596668" cy="1320800"/>
          </a:xfrm>
        </p:spPr>
        <p:txBody>
          <a:bodyPr>
            <a:noAutofit/>
          </a:bodyPr>
          <a:lstStyle/>
          <a:p>
            <a:pPr algn="r"/>
            <a:r>
              <a:rPr lang="en-GB" sz="6000" dirty="0">
                <a:latin typeface="+mn-lt"/>
                <a:cs typeface="Arial" panose="020B0604020202020204" pitchFamily="34" charset="0"/>
              </a:rPr>
              <a:t>Screening and Intervention</a:t>
            </a:r>
          </a:p>
        </p:txBody>
      </p:sp>
      <p:pic>
        <p:nvPicPr>
          <p:cNvPr id="4" name="Picture 8" descr="Health Advice &amp; Support for Children - Just One Norfolk">
            <a:extLst>
              <a:ext uri="{FF2B5EF4-FFF2-40B4-BE49-F238E27FC236}">
                <a16:creationId xmlns:a16="http://schemas.microsoft.com/office/drawing/2014/main" id="{C4DB5030-0F17-0464-3ACB-7B7FB33130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845" y="489904"/>
            <a:ext cx="1821379" cy="1185862"/>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a:extLst>
              <a:ext uri="{FF2B5EF4-FFF2-40B4-BE49-F238E27FC236}">
                <a16:creationId xmlns:a16="http://schemas.microsoft.com/office/drawing/2014/main" id="{52F6A659-823E-08C3-E2C3-14A537BA4C78}"/>
              </a:ext>
            </a:extLst>
          </p:cNvPr>
          <p:cNvSpPr txBox="1">
            <a:spLocks/>
          </p:cNvSpPr>
          <p:nvPr/>
        </p:nvSpPr>
        <p:spPr>
          <a:xfrm>
            <a:off x="3764279" y="4316317"/>
            <a:ext cx="5896747" cy="109689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buNone/>
            </a:pPr>
            <a:r>
              <a:rPr lang="en-GB" dirty="0"/>
              <a:t>Lily Basley – Specialist Speech and Language Therapist – City Locality Team</a:t>
            </a:r>
          </a:p>
        </p:txBody>
      </p:sp>
    </p:spTree>
    <p:extLst>
      <p:ext uri="{BB962C8B-B14F-4D97-AF65-F5344CB8AC3E}">
        <p14:creationId xmlns:p14="http://schemas.microsoft.com/office/powerpoint/2010/main" val="35405871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image">
            <a:extLst>
              <a:ext uri="{FF2B5EF4-FFF2-40B4-BE49-F238E27FC236}">
                <a16:creationId xmlns:a16="http://schemas.microsoft.com/office/drawing/2014/main" id="{746FC5FB-2976-DCC6-F5DD-9546959BCB5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17" r="1713" b="6109"/>
          <a:stretch/>
        </p:blipFill>
        <p:spPr bwMode="auto">
          <a:xfrm>
            <a:off x="248193" y="1859328"/>
            <a:ext cx="9431383" cy="3313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94058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F82DF0-A4B9-72D9-152A-570CA14C3BC9}"/>
              </a:ext>
            </a:extLst>
          </p:cNvPr>
          <p:cNvSpPr>
            <a:spLocks noGrp="1"/>
          </p:cNvSpPr>
          <p:nvPr>
            <p:ph type="title"/>
          </p:nvPr>
        </p:nvSpPr>
        <p:spPr/>
        <p:txBody>
          <a:bodyPr/>
          <a:lstStyle/>
          <a:p>
            <a:r>
              <a:rPr lang="en-GB" dirty="0"/>
              <a:t>How do we choose which screen and intervention?</a:t>
            </a:r>
          </a:p>
        </p:txBody>
      </p:sp>
    </p:spTree>
    <p:extLst>
      <p:ext uri="{BB962C8B-B14F-4D97-AF65-F5344CB8AC3E}">
        <p14:creationId xmlns:p14="http://schemas.microsoft.com/office/powerpoint/2010/main" val="171809670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D50C38-C1E3-E909-F915-95F4579CB518}"/>
              </a:ext>
            </a:extLst>
          </p:cNvPr>
          <p:cNvSpPr>
            <a:spLocks noGrp="1"/>
          </p:cNvSpPr>
          <p:nvPr>
            <p:ph type="title"/>
          </p:nvPr>
        </p:nvSpPr>
        <p:spPr/>
        <p:txBody>
          <a:bodyPr/>
          <a:lstStyle/>
          <a:p>
            <a:r>
              <a:rPr lang="en-GB" dirty="0"/>
              <a:t>The Communication Pyramid</a:t>
            </a:r>
          </a:p>
        </p:txBody>
      </p:sp>
      <p:sp>
        <p:nvSpPr>
          <p:cNvPr id="6" name="Rectangle 2">
            <a:extLst>
              <a:ext uri="{FF2B5EF4-FFF2-40B4-BE49-F238E27FC236}">
                <a16:creationId xmlns:a16="http://schemas.microsoft.com/office/drawing/2014/main" id="{85C7A319-A808-0C4A-03BD-B9B2B16644D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pic>
        <p:nvPicPr>
          <p:cNvPr id="2049" name="Picture 2" descr="Communication Pyramid">
            <a:extLst>
              <a:ext uri="{FF2B5EF4-FFF2-40B4-BE49-F238E27FC236}">
                <a16:creationId xmlns:a16="http://schemas.microsoft.com/office/drawing/2014/main" id="{C28430EF-1A64-985E-C3D3-77382CDF53E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4788"/>
          <a:stretch/>
        </p:blipFill>
        <p:spPr bwMode="auto">
          <a:xfrm>
            <a:off x="5950788" y="2113949"/>
            <a:ext cx="3558348" cy="298692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47464681-92D0-A196-4F6F-5377AC43DA23}"/>
              </a:ext>
            </a:extLst>
          </p:cNvPr>
          <p:cNvSpPr>
            <a:spLocks noChangeArrowheads="1"/>
          </p:cNvSpPr>
          <p:nvPr/>
        </p:nvSpPr>
        <p:spPr bwMode="auto">
          <a:xfrm>
            <a:off x="677334" y="1641506"/>
            <a:ext cx="4844144" cy="4479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19088" algn="l"/>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319088" algn="l"/>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319088" algn="l"/>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319088" algn="l"/>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319088" algn="l"/>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319088" algn="l"/>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319088" algn="l"/>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319088" algn="l"/>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319088" algn="l"/>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tab pos="319088" algn="l"/>
                <a:tab pos="914400" algn="l"/>
              </a:tabLst>
            </a:pPr>
            <a:r>
              <a:rPr kumimoji="0" lang="en-GB" altLang="en-US" sz="16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The </a:t>
            </a:r>
            <a:r>
              <a:rPr kumimoji="0" lang="en-GB" altLang="en-US" sz="1600" b="0" i="0" u="sng"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communication pyramid</a:t>
            </a:r>
            <a:r>
              <a:rPr kumimoji="0" lang="en-GB" altLang="en-US" sz="16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 demonstrates how communication skills develop. The skills at the bottom come first and need to be in place in order to support the development of the skills higher up. </a:t>
            </a:r>
          </a:p>
          <a:p>
            <a:pPr marL="0" marR="0" lvl="0" indent="0" algn="l" defTabSz="914400" rtl="0" eaLnBrk="0" fontAlgn="base" latinLnBrk="0" hangingPunct="0">
              <a:lnSpc>
                <a:spcPct val="150000"/>
              </a:lnSpc>
              <a:spcBef>
                <a:spcPct val="0"/>
              </a:spcBef>
              <a:spcAft>
                <a:spcPct val="0"/>
              </a:spcAft>
              <a:buClrTx/>
              <a:buSzTx/>
              <a:buFontTx/>
              <a:buNone/>
              <a:tabLst>
                <a:tab pos="319088" algn="l"/>
                <a:tab pos="914400" algn="l"/>
              </a:tabLst>
            </a:pPr>
            <a:endParaRPr kumimoji="0" lang="en-GB" altLang="en-US" sz="16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tab pos="319088" algn="l"/>
                <a:tab pos="914400" algn="l"/>
              </a:tabLst>
            </a:pPr>
            <a:r>
              <a:rPr kumimoji="0" lang="en-GB" altLang="en-US" sz="16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For example, a child needs to develop their attention and listening before they will be able to fully engage in play. Their understanding then develops through play. When understanding is developed, a child will be able to learn how to express themselves. Finally clear speech develops.</a:t>
            </a:r>
            <a:endParaRPr kumimoji="0" lang="en-GB" altLang="en-US" sz="1050" b="0" i="0" u="none" strike="noStrike" cap="none" normalizeH="0" baseline="0" dirty="0">
              <a:ln>
                <a:noFill/>
              </a:ln>
              <a:solidFill>
                <a:schemeClr val="tx1"/>
              </a:solidFill>
              <a:effectLst/>
              <a:latin typeface="+mj-lt"/>
            </a:endParaRPr>
          </a:p>
        </p:txBody>
      </p:sp>
      <p:sp>
        <p:nvSpPr>
          <p:cNvPr id="8" name="Arrow: Right 7">
            <a:extLst>
              <a:ext uri="{FF2B5EF4-FFF2-40B4-BE49-F238E27FC236}">
                <a16:creationId xmlns:a16="http://schemas.microsoft.com/office/drawing/2014/main" id="{46C8A656-1207-21B6-6358-C554D3B50173}"/>
              </a:ext>
            </a:extLst>
          </p:cNvPr>
          <p:cNvSpPr/>
          <p:nvPr/>
        </p:nvSpPr>
        <p:spPr>
          <a:xfrm flipH="1">
            <a:off x="9509136" y="4506846"/>
            <a:ext cx="1450601" cy="4572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500037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1015 0.00093 L -0.01015 0.00093 C -0.01731 -0.00741 -0.02474 -0.01505 -0.03164 -0.02384 C -0.03476 -0.02778 -0.03724 -0.03287 -0.04023 -0.03727 C -0.04153 -0.03935 -0.0431 -0.04097 -0.04453 -0.04306 C -0.04479 -0.04491 -0.04479 -0.04722 -0.04557 -0.04861 C -0.04674 -0.05116 -0.04896 -0.05162 -0.04987 -0.0544 C -0.0513 -0.05903 -0.05065 -0.06505 -0.05195 -0.06968 C -0.05494 -0.08009 -0.05312 -0.075 -0.05729 -0.08495 C -0.05807 -0.08982 -0.05937 -0.1 -0.06054 -0.10394 C -0.06159 -0.10741 -0.06354 -0.11019 -0.06484 -0.11343 C -0.06575 -0.11574 -0.06614 -0.11852 -0.06692 -0.12107 C -0.06757 -0.12315 -0.06836 -0.12477 -0.06914 -0.12685 C -0.06953 -0.12986 -0.0694 -0.13333 -0.07018 -0.13634 C -0.07083 -0.13866 -0.07278 -0.13958 -0.07343 -0.14213 C -0.07474 -0.14745 -0.07487 -0.15347 -0.07552 -0.15926 C -0.07591 -0.16181 -0.07604 -0.16435 -0.07656 -0.16667 C -0.07786 -0.17199 -0.0789 -0.17755 -0.08086 -0.18195 C -0.08932 -0.20139 -0.08554 -0.19398 -0.09166 -0.20486 C -0.09231 -0.20741 -0.09284 -0.21019 -0.09375 -0.2125 C -0.09505 -0.21597 -0.09687 -0.21852 -0.09804 -0.22199 C -0.10013 -0.22801 -0.10117 -0.23519 -0.10338 -0.24097 C -0.10885 -0.25556 -0.10586 -0.24931 -0.11198 -0.26019 C -0.11315 -0.26667 -0.11302 -0.26759 -0.11627 -0.27338 C -0.11744 -0.2757 -0.11914 -0.27732 -0.12057 -0.27917 C -0.12161 -0.28056 -0.12278 -0.28125 -0.12369 -0.28287 C -0.12942 -0.29306 -0.12552 -0.29236 -0.12903 -0.29236 L -0.12903 -0.29236 " pathEditMode="relative" ptsTypes="AAAAAAAAAAAAAAAAAAAAAAAAAAAA">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9C8C40-1CD1-AAC8-5832-11F3C6C84D0C}"/>
              </a:ext>
            </a:extLst>
          </p:cNvPr>
          <p:cNvSpPr>
            <a:spLocks noGrp="1"/>
          </p:cNvSpPr>
          <p:nvPr>
            <p:ph idx="1"/>
          </p:nvPr>
        </p:nvSpPr>
        <p:spPr>
          <a:xfrm>
            <a:off x="0" y="947057"/>
            <a:ext cx="5431971" cy="5133494"/>
          </a:xfrm>
        </p:spPr>
        <p:txBody>
          <a:bodyPr>
            <a:normAutofit/>
          </a:bodyPr>
          <a:lstStyle/>
          <a:p>
            <a:pPr marL="457200" lvl="1" indent="0" defTabSz="914400" eaLnBrk="0" fontAlgn="base" hangingPunct="0">
              <a:lnSpc>
                <a:spcPct val="150000"/>
              </a:lnSpc>
              <a:spcBef>
                <a:spcPct val="0"/>
              </a:spcBef>
              <a:spcAft>
                <a:spcPct val="0"/>
              </a:spcAft>
              <a:buClrTx/>
              <a:buSzTx/>
              <a:buNone/>
              <a:tabLst>
                <a:tab pos="319088" algn="l"/>
                <a:tab pos="914400" algn="l"/>
              </a:tabLst>
            </a:pPr>
            <a:r>
              <a:rPr kumimoji="0" lang="en-GB"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As you can see from the pyramid,</a:t>
            </a:r>
            <a:r>
              <a:rPr kumimoji="0" lang="en-GB" altLang="en-US" sz="1800" b="0" i="0"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 the child </a:t>
            </a:r>
            <a:r>
              <a:rPr kumimoji="0" lang="en-GB" altLang="en-US" sz="1800" b="1" i="0" u="sng"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must</a:t>
            </a:r>
            <a:r>
              <a:rPr kumimoji="0" lang="en-GB" altLang="en-US" sz="1800" b="0" i="0"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 have appropriate social interaction, attention and listening, play and understanding/use of language </a:t>
            </a:r>
            <a:r>
              <a:rPr kumimoji="0" lang="en-GB" altLang="en-US" sz="1800" b="1" i="0" u="sng"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before</a:t>
            </a:r>
            <a:r>
              <a:rPr kumimoji="0" lang="en-GB" altLang="en-US" sz="1800" b="0" i="0"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 we can begin working on speech sounds. </a:t>
            </a:r>
          </a:p>
          <a:p>
            <a:pPr marL="457200" lvl="1" indent="0" defTabSz="914400" eaLnBrk="0" fontAlgn="base" hangingPunct="0">
              <a:lnSpc>
                <a:spcPct val="150000"/>
              </a:lnSpc>
              <a:spcBef>
                <a:spcPct val="0"/>
              </a:spcBef>
              <a:spcAft>
                <a:spcPct val="0"/>
              </a:spcAft>
              <a:buClrTx/>
              <a:buSzTx/>
              <a:buNone/>
              <a:tabLst>
                <a:tab pos="319088" algn="l"/>
                <a:tab pos="914400" algn="l"/>
              </a:tabLst>
            </a:pPr>
            <a:endParaRPr kumimoji="0" lang="en-GB" altLang="en-US" sz="1800" b="0" i="0" u="none" strike="noStrike" cap="none" normalizeH="0" baseline="0" dirty="0">
              <a:ln>
                <a:noFill/>
              </a:ln>
              <a:solidFill>
                <a:schemeClr val="tx1"/>
              </a:solidFill>
              <a:effectLst/>
              <a:latin typeface="+mj-lt"/>
            </a:endParaRPr>
          </a:p>
          <a:p>
            <a:pPr marL="457200" lvl="1" indent="0" defTabSz="914400" eaLnBrk="0" fontAlgn="base" hangingPunct="0">
              <a:lnSpc>
                <a:spcPct val="150000"/>
              </a:lnSpc>
              <a:spcBef>
                <a:spcPct val="0"/>
              </a:spcBef>
              <a:spcAft>
                <a:spcPct val="0"/>
              </a:spcAft>
              <a:buClrTx/>
              <a:buSzTx/>
              <a:buNone/>
              <a:tabLst>
                <a:tab pos="319088" algn="l"/>
                <a:tab pos="914400" algn="l"/>
              </a:tabLst>
            </a:pPr>
            <a:r>
              <a:rPr kumimoji="0" lang="en-GB"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Where is the </a:t>
            </a:r>
            <a:r>
              <a:rPr kumimoji="0" lang="en-GB" altLang="en-US" sz="1800" b="1" i="0" u="sng"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first</a:t>
            </a:r>
            <a:r>
              <a:rPr kumimoji="0" lang="en-GB" altLang="en-US" sz="1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 breakdown in the pyramid? </a:t>
            </a:r>
            <a:r>
              <a:rPr kumimoji="0" lang="en-GB" altLang="en-US" sz="1800" i="0"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That is where you pitch your intervention and there is advice on activities to work on for each area on our website. </a:t>
            </a:r>
            <a:endParaRPr kumimoji="0" lang="en-GB" altLang="en-US" sz="1800" i="0" strike="noStrike" cap="none" normalizeH="0" baseline="0" dirty="0">
              <a:ln>
                <a:noFill/>
              </a:ln>
              <a:solidFill>
                <a:schemeClr val="tx1"/>
              </a:solidFill>
              <a:effectLst/>
              <a:latin typeface="+mj-lt"/>
            </a:endParaRPr>
          </a:p>
          <a:p>
            <a:pPr marL="0" indent="0">
              <a:buNone/>
            </a:pPr>
            <a:endParaRPr lang="en-GB" sz="2000" dirty="0">
              <a:latin typeface="+mj-lt"/>
            </a:endParaRPr>
          </a:p>
        </p:txBody>
      </p:sp>
      <p:pic>
        <p:nvPicPr>
          <p:cNvPr id="4" name="Picture 2" descr="Communication Pyramid">
            <a:extLst>
              <a:ext uri="{FF2B5EF4-FFF2-40B4-BE49-F238E27FC236}">
                <a16:creationId xmlns:a16="http://schemas.microsoft.com/office/drawing/2014/main" id="{945DADA7-FAC3-A3AD-2DFE-02CC8F95FDF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4788"/>
          <a:stretch/>
        </p:blipFill>
        <p:spPr bwMode="auto">
          <a:xfrm>
            <a:off x="5592634" y="1586411"/>
            <a:ext cx="3558348" cy="2986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25209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B15AFF-2955-3ED0-3FFB-8573EDF1FCDA}"/>
              </a:ext>
            </a:extLst>
          </p:cNvPr>
          <p:cNvSpPr>
            <a:spLocks noGrp="1"/>
          </p:cNvSpPr>
          <p:nvPr>
            <p:ph type="title"/>
          </p:nvPr>
        </p:nvSpPr>
        <p:spPr>
          <a:xfrm>
            <a:off x="978016" y="1179151"/>
            <a:ext cx="3366580" cy="4463889"/>
          </a:xfrm>
        </p:spPr>
        <p:txBody>
          <a:bodyPr anchor="ctr">
            <a:normAutofit/>
          </a:bodyPr>
          <a:lstStyle/>
          <a:p>
            <a:r>
              <a:rPr lang="en-GB" sz="3600" u="sng" dirty="0">
                <a:effectLst/>
                <a:latin typeface="Calibri" panose="020F0502020204030204" pitchFamily="34" charset="0"/>
                <a:ea typeface="Calibri" panose="020F0502020204030204" pitchFamily="34" charset="0"/>
                <a:cs typeface="Times New Roman" panose="02020603050405020304" pitchFamily="18" charset="0"/>
              </a:rPr>
              <a:t>Social Interaction &amp; Play – </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Explosion: 8 Points 3">
            <a:extLst>
              <a:ext uri="{FF2B5EF4-FFF2-40B4-BE49-F238E27FC236}">
                <a16:creationId xmlns:a16="http://schemas.microsoft.com/office/drawing/2014/main" id="{263E8426-9F41-83F8-4EF6-21D8ED1B01E0}"/>
              </a:ext>
            </a:extLst>
          </p:cNvPr>
          <p:cNvSpPr/>
          <p:nvPr/>
        </p:nvSpPr>
        <p:spPr>
          <a:xfrm>
            <a:off x="5108773" y="1243521"/>
            <a:ext cx="2860765" cy="212924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Early Interaction Games</a:t>
            </a:r>
          </a:p>
        </p:txBody>
      </p:sp>
      <p:sp>
        <p:nvSpPr>
          <p:cNvPr id="5" name="Explosion: 8 Points 4">
            <a:extLst>
              <a:ext uri="{FF2B5EF4-FFF2-40B4-BE49-F238E27FC236}">
                <a16:creationId xmlns:a16="http://schemas.microsoft.com/office/drawing/2014/main" id="{2A5952BA-03D1-F60C-16C0-C2A656F90266}"/>
              </a:ext>
            </a:extLst>
          </p:cNvPr>
          <p:cNvSpPr/>
          <p:nvPr/>
        </p:nvSpPr>
        <p:spPr>
          <a:xfrm>
            <a:off x="8503374" y="1478466"/>
            <a:ext cx="2860765" cy="212924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Turn-Taking</a:t>
            </a:r>
          </a:p>
        </p:txBody>
      </p:sp>
      <p:sp>
        <p:nvSpPr>
          <p:cNvPr id="6" name="Explosion: 8 Points 5">
            <a:extLst>
              <a:ext uri="{FF2B5EF4-FFF2-40B4-BE49-F238E27FC236}">
                <a16:creationId xmlns:a16="http://schemas.microsoft.com/office/drawing/2014/main" id="{C416E580-5490-2B2B-14DB-BD10179AE79F}"/>
              </a:ext>
            </a:extLst>
          </p:cNvPr>
          <p:cNvSpPr/>
          <p:nvPr/>
        </p:nvSpPr>
        <p:spPr>
          <a:xfrm>
            <a:off x="6837915" y="3842657"/>
            <a:ext cx="2860765" cy="212924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Intensive Interaction</a:t>
            </a:r>
          </a:p>
        </p:txBody>
      </p:sp>
    </p:spTree>
    <p:extLst>
      <p:ext uri="{BB962C8B-B14F-4D97-AF65-F5344CB8AC3E}">
        <p14:creationId xmlns:p14="http://schemas.microsoft.com/office/powerpoint/2010/main" val="415649498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E2E6C4-7771-CD25-D11E-2D38732791AF}"/>
              </a:ext>
            </a:extLst>
          </p:cNvPr>
          <p:cNvSpPr>
            <a:spLocks noGrp="1"/>
          </p:cNvSpPr>
          <p:nvPr>
            <p:ph type="title"/>
          </p:nvPr>
        </p:nvSpPr>
        <p:spPr>
          <a:xfrm>
            <a:off x="1043950" y="1179151"/>
            <a:ext cx="3300646" cy="4463889"/>
          </a:xfrm>
        </p:spPr>
        <p:txBody>
          <a:bodyPr anchor="ctr">
            <a:normAutofit/>
          </a:bodyPr>
          <a:lstStyle/>
          <a:p>
            <a:r>
              <a:rPr lang="en-GB" sz="3600" u="sng" dirty="0">
                <a:effectLst/>
                <a:latin typeface="Calibri" panose="020F0502020204030204" pitchFamily="34" charset="0"/>
                <a:ea typeface="Calibri" panose="020F0502020204030204" pitchFamily="34" charset="0"/>
                <a:cs typeface="Times New Roman" panose="02020603050405020304" pitchFamily="18" charset="0"/>
              </a:rPr>
              <a:t>Attention &amp; Listening – </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Explosion: 8 Points 3">
            <a:extLst>
              <a:ext uri="{FF2B5EF4-FFF2-40B4-BE49-F238E27FC236}">
                <a16:creationId xmlns:a16="http://schemas.microsoft.com/office/drawing/2014/main" id="{4B04C6B1-094D-7E0B-7E06-CEEA5392ECF1}"/>
              </a:ext>
            </a:extLst>
          </p:cNvPr>
          <p:cNvSpPr/>
          <p:nvPr/>
        </p:nvSpPr>
        <p:spPr>
          <a:xfrm>
            <a:off x="5074922" y="535305"/>
            <a:ext cx="3300646" cy="246538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Attention Games</a:t>
            </a:r>
          </a:p>
        </p:txBody>
      </p:sp>
      <p:sp>
        <p:nvSpPr>
          <p:cNvPr id="5" name="Explosion: 8 Points 4">
            <a:extLst>
              <a:ext uri="{FF2B5EF4-FFF2-40B4-BE49-F238E27FC236}">
                <a16:creationId xmlns:a16="http://schemas.microsoft.com/office/drawing/2014/main" id="{2DB09E9D-4906-5265-6235-715467CA75F9}"/>
              </a:ext>
            </a:extLst>
          </p:cNvPr>
          <p:cNvSpPr/>
          <p:nvPr/>
        </p:nvSpPr>
        <p:spPr>
          <a:xfrm>
            <a:off x="6197083" y="3647303"/>
            <a:ext cx="3300646" cy="246538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Attention Autism</a:t>
            </a:r>
          </a:p>
        </p:txBody>
      </p:sp>
      <p:sp>
        <p:nvSpPr>
          <p:cNvPr id="6" name="Explosion: 8 Points 5">
            <a:extLst>
              <a:ext uri="{FF2B5EF4-FFF2-40B4-BE49-F238E27FC236}">
                <a16:creationId xmlns:a16="http://schemas.microsoft.com/office/drawing/2014/main" id="{D6FD806B-8FAE-7D9C-2D47-85D65B918680}"/>
              </a:ext>
            </a:extLst>
          </p:cNvPr>
          <p:cNvSpPr/>
          <p:nvPr/>
        </p:nvSpPr>
        <p:spPr>
          <a:xfrm>
            <a:off x="8538125" y="1442595"/>
            <a:ext cx="3300646" cy="246538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Intensive Interaction</a:t>
            </a:r>
          </a:p>
        </p:txBody>
      </p:sp>
    </p:spTree>
    <p:extLst>
      <p:ext uri="{BB962C8B-B14F-4D97-AF65-F5344CB8AC3E}">
        <p14:creationId xmlns:p14="http://schemas.microsoft.com/office/powerpoint/2010/main" val="1643243673"/>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E2E6C4-7771-CD25-D11E-2D38732791AF}"/>
              </a:ext>
            </a:extLst>
          </p:cNvPr>
          <p:cNvSpPr>
            <a:spLocks noGrp="1"/>
          </p:cNvSpPr>
          <p:nvPr>
            <p:ph type="title"/>
          </p:nvPr>
        </p:nvSpPr>
        <p:spPr>
          <a:xfrm>
            <a:off x="1043950" y="1179151"/>
            <a:ext cx="3300646" cy="4463889"/>
          </a:xfrm>
        </p:spPr>
        <p:txBody>
          <a:bodyPr anchor="ctr">
            <a:normAutofit/>
          </a:bodyPr>
          <a:lstStyle/>
          <a:p>
            <a:r>
              <a:rPr lang="en-GB" sz="3600" u="sng" dirty="0">
                <a:effectLst/>
                <a:latin typeface="Calibri" panose="020F0502020204030204" pitchFamily="34" charset="0"/>
                <a:ea typeface="Calibri" panose="020F0502020204030204" pitchFamily="34" charset="0"/>
                <a:cs typeface="Times New Roman" panose="02020603050405020304" pitchFamily="18" charset="0"/>
              </a:rPr>
              <a:t>Understanding of Language – </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Explosion: 8 Points 3">
            <a:extLst>
              <a:ext uri="{FF2B5EF4-FFF2-40B4-BE49-F238E27FC236}">
                <a16:creationId xmlns:a16="http://schemas.microsoft.com/office/drawing/2014/main" id="{89D5DE3D-9910-0158-4A4E-B787BC5158AD}"/>
              </a:ext>
            </a:extLst>
          </p:cNvPr>
          <p:cNvSpPr/>
          <p:nvPr/>
        </p:nvSpPr>
        <p:spPr>
          <a:xfrm>
            <a:off x="5030696" y="1541421"/>
            <a:ext cx="2756263" cy="216843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Visuals</a:t>
            </a:r>
          </a:p>
        </p:txBody>
      </p:sp>
      <p:sp>
        <p:nvSpPr>
          <p:cNvPr id="7" name="Explosion: 8 Points 6">
            <a:extLst>
              <a:ext uri="{FF2B5EF4-FFF2-40B4-BE49-F238E27FC236}">
                <a16:creationId xmlns:a16="http://schemas.microsoft.com/office/drawing/2014/main" id="{3385C22F-F06A-ADE5-8BD9-8D8CF7915D15}"/>
              </a:ext>
            </a:extLst>
          </p:cNvPr>
          <p:cNvSpPr/>
          <p:nvPr/>
        </p:nvSpPr>
        <p:spPr>
          <a:xfrm>
            <a:off x="8060598" y="457204"/>
            <a:ext cx="2756263" cy="216843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Blanks Levels</a:t>
            </a:r>
          </a:p>
        </p:txBody>
      </p:sp>
      <p:sp>
        <p:nvSpPr>
          <p:cNvPr id="25" name="Explosion: 8 Points 24">
            <a:extLst>
              <a:ext uri="{FF2B5EF4-FFF2-40B4-BE49-F238E27FC236}">
                <a16:creationId xmlns:a16="http://schemas.microsoft.com/office/drawing/2014/main" id="{2E3FFAE7-DE07-294B-7FFC-12E2D1FD7AAF}"/>
              </a:ext>
            </a:extLst>
          </p:cNvPr>
          <p:cNvSpPr/>
          <p:nvPr/>
        </p:nvSpPr>
        <p:spPr>
          <a:xfrm>
            <a:off x="8768621" y="3148143"/>
            <a:ext cx="2756263" cy="216843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Key Word Instructions</a:t>
            </a:r>
          </a:p>
        </p:txBody>
      </p:sp>
      <p:sp>
        <p:nvSpPr>
          <p:cNvPr id="27" name="Explosion: 8 Points 26">
            <a:extLst>
              <a:ext uri="{FF2B5EF4-FFF2-40B4-BE49-F238E27FC236}">
                <a16:creationId xmlns:a16="http://schemas.microsoft.com/office/drawing/2014/main" id="{FBA366F8-D584-0919-E66F-28C9413C215D}"/>
              </a:ext>
            </a:extLst>
          </p:cNvPr>
          <p:cNvSpPr/>
          <p:nvPr/>
        </p:nvSpPr>
        <p:spPr>
          <a:xfrm>
            <a:off x="5561982" y="3978362"/>
            <a:ext cx="2756263" cy="216843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Concepts</a:t>
            </a:r>
          </a:p>
        </p:txBody>
      </p:sp>
    </p:spTree>
    <p:extLst>
      <p:ext uri="{BB962C8B-B14F-4D97-AF65-F5344CB8AC3E}">
        <p14:creationId xmlns:p14="http://schemas.microsoft.com/office/powerpoint/2010/main" val="334240942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5CC761-B4F4-ECC7-AEC7-7767F862FD2D}"/>
              </a:ext>
            </a:extLst>
          </p:cNvPr>
          <p:cNvSpPr>
            <a:spLocks noGrp="1"/>
          </p:cNvSpPr>
          <p:nvPr>
            <p:ph type="title"/>
          </p:nvPr>
        </p:nvSpPr>
        <p:spPr>
          <a:xfrm>
            <a:off x="1043950" y="1179151"/>
            <a:ext cx="3300646" cy="4463889"/>
          </a:xfrm>
        </p:spPr>
        <p:txBody>
          <a:bodyPr anchor="ctr">
            <a:normAutofit/>
          </a:bodyPr>
          <a:lstStyle/>
          <a:p>
            <a:r>
              <a:rPr lang="en-GB" sz="3600" u="sng" dirty="0">
                <a:effectLst/>
                <a:latin typeface="Calibri" panose="020F0502020204030204" pitchFamily="34" charset="0"/>
                <a:ea typeface="Calibri" panose="020F0502020204030204" pitchFamily="34" charset="0"/>
                <a:cs typeface="Times New Roman" panose="02020603050405020304" pitchFamily="18" charset="0"/>
              </a:rPr>
              <a:t>Spoken Language – </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Explosion: 8 Points 3">
            <a:extLst>
              <a:ext uri="{FF2B5EF4-FFF2-40B4-BE49-F238E27FC236}">
                <a16:creationId xmlns:a16="http://schemas.microsoft.com/office/drawing/2014/main" id="{6306CECD-1546-ACA5-C8D8-DE3B29B7D7CB}"/>
              </a:ext>
            </a:extLst>
          </p:cNvPr>
          <p:cNvSpPr/>
          <p:nvPr/>
        </p:nvSpPr>
        <p:spPr>
          <a:xfrm>
            <a:off x="7079384" y="230178"/>
            <a:ext cx="2364377" cy="21031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First Words</a:t>
            </a:r>
          </a:p>
        </p:txBody>
      </p:sp>
      <p:sp>
        <p:nvSpPr>
          <p:cNvPr id="5" name="Explosion: 8 Points 4">
            <a:extLst>
              <a:ext uri="{FF2B5EF4-FFF2-40B4-BE49-F238E27FC236}">
                <a16:creationId xmlns:a16="http://schemas.microsoft.com/office/drawing/2014/main" id="{3356E3DC-F893-1FB8-A250-173A89FCEC84}"/>
              </a:ext>
            </a:extLst>
          </p:cNvPr>
          <p:cNvSpPr/>
          <p:nvPr/>
        </p:nvSpPr>
        <p:spPr>
          <a:xfrm>
            <a:off x="5006137" y="2333298"/>
            <a:ext cx="2364377" cy="21031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Modelling</a:t>
            </a:r>
          </a:p>
        </p:txBody>
      </p:sp>
      <p:sp>
        <p:nvSpPr>
          <p:cNvPr id="6" name="Explosion: 8 Points 5">
            <a:extLst>
              <a:ext uri="{FF2B5EF4-FFF2-40B4-BE49-F238E27FC236}">
                <a16:creationId xmlns:a16="http://schemas.microsoft.com/office/drawing/2014/main" id="{BBB0A6BA-6CBC-07F7-0B5C-95D600122ED8}"/>
              </a:ext>
            </a:extLst>
          </p:cNvPr>
          <p:cNvSpPr/>
          <p:nvPr/>
        </p:nvSpPr>
        <p:spPr>
          <a:xfrm>
            <a:off x="9044598" y="2194634"/>
            <a:ext cx="2364377" cy="21031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Developing two-word phrases</a:t>
            </a:r>
          </a:p>
        </p:txBody>
      </p:sp>
      <p:sp>
        <p:nvSpPr>
          <p:cNvPr id="7" name="Explosion: 8 Points 6">
            <a:extLst>
              <a:ext uri="{FF2B5EF4-FFF2-40B4-BE49-F238E27FC236}">
                <a16:creationId xmlns:a16="http://schemas.microsoft.com/office/drawing/2014/main" id="{60B8D9B5-0886-5E44-7F76-5A9E383B48C4}"/>
              </a:ext>
            </a:extLst>
          </p:cNvPr>
          <p:cNvSpPr/>
          <p:nvPr/>
        </p:nvSpPr>
        <p:spPr>
          <a:xfrm>
            <a:off x="7025368" y="4159090"/>
            <a:ext cx="2364377" cy="21031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Everyday Activities</a:t>
            </a:r>
          </a:p>
        </p:txBody>
      </p:sp>
    </p:spTree>
    <p:extLst>
      <p:ext uri="{BB962C8B-B14F-4D97-AF65-F5344CB8AC3E}">
        <p14:creationId xmlns:p14="http://schemas.microsoft.com/office/powerpoint/2010/main" val="94304858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E2E6C4-7771-CD25-D11E-2D38732791AF}"/>
              </a:ext>
            </a:extLst>
          </p:cNvPr>
          <p:cNvSpPr>
            <a:spLocks noGrp="1"/>
          </p:cNvSpPr>
          <p:nvPr>
            <p:ph type="title"/>
          </p:nvPr>
        </p:nvSpPr>
        <p:spPr>
          <a:xfrm>
            <a:off x="1043949" y="1179151"/>
            <a:ext cx="3410481" cy="4463889"/>
          </a:xfrm>
        </p:spPr>
        <p:txBody>
          <a:bodyPr anchor="ctr">
            <a:normAutofit/>
          </a:bodyPr>
          <a:lstStyle/>
          <a:p>
            <a:r>
              <a:rPr lang="en-GB" sz="3600" u="sng" dirty="0">
                <a:effectLst/>
                <a:latin typeface="Calibri" panose="020F0502020204030204" pitchFamily="34" charset="0"/>
                <a:ea typeface="Calibri" panose="020F0502020204030204" pitchFamily="34" charset="0"/>
                <a:cs typeface="Times New Roman" panose="02020603050405020304" pitchFamily="18" charset="0"/>
              </a:rPr>
              <a:t>Speech Sounds – </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Explosion: 8 Points 3">
            <a:extLst>
              <a:ext uri="{FF2B5EF4-FFF2-40B4-BE49-F238E27FC236}">
                <a16:creationId xmlns:a16="http://schemas.microsoft.com/office/drawing/2014/main" id="{B7FC3C69-C5D5-F053-D735-1C17A4B6CC1C}"/>
              </a:ext>
            </a:extLst>
          </p:cNvPr>
          <p:cNvSpPr/>
          <p:nvPr/>
        </p:nvSpPr>
        <p:spPr>
          <a:xfrm>
            <a:off x="5381897" y="992777"/>
            <a:ext cx="2795452" cy="267788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Phonological Awareness</a:t>
            </a:r>
          </a:p>
        </p:txBody>
      </p:sp>
      <p:sp>
        <p:nvSpPr>
          <p:cNvPr id="11" name="Explosion: 8 Points 10">
            <a:extLst>
              <a:ext uri="{FF2B5EF4-FFF2-40B4-BE49-F238E27FC236}">
                <a16:creationId xmlns:a16="http://schemas.microsoft.com/office/drawing/2014/main" id="{84115FDB-1137-20EE-0D13-4D53F648C92C}"/>
              </a:ext>
            </a:extLst>
          </p:cNvPr>
          <p:cNvSpPr/>
          <p:nvPr/>
        </p:nvSpPr>
        <p:spPr>
          <a:xfrm>
            <a:off x="8118270" y="3118757"/>
            <a:ext cx="3304948" cy="308936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Listening to and practicing speech sounds</a:t>
            </a:r>
          </a:p>
        </p:txBody>
      </p:sp>
    </p:spTree>
    <p:extLst>
      <p:ext uri="{BB962C8B-B14F-4D97-AF65-F5344CB8AC3E}">
        <p14:creationId xmlns:p14="http://schemas.microsoft.com/office/powerpoint/2010/main" val="1658992079"/>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06B6F47-9FE8-4795-A31D-6DCFE5B5E3A6}"/>
              </a:ext>
            </a:extLst>
          </p:cNvPr>
          <p:cNvSpPr txBox="1"/>
          <p:nvPr/>
        </p:nvSpPr>
        <p:spPr>
          <a:xfrm>
            <a:off x="2079171" y="1883228"/>
            <a:ext cx="5671458" cy="2862322"/>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t>Paul is 5;6 years old.</a:t>
            </a:r>
          </a:p>
          <a:p>
            <a:pPr algn="ctr"/>
            <a:endParaRPr lang="en-GB" dirty="0"/>
          </a:p>
          <a:p>
            <a:pPr algn="ctr"/>
            <a:r>
              <a:rPr lang="en-GB" dirty="0"/>
              <a:t>He is replacing his ‘p’ sound with a ‘b’. He also misses some sounds from the ends of words. He has a good vocabulary, appears to understand instructions and the routine. He is self-aware and gets very frustrated when he is not understood.</a:t>
            </a:r>
          </a:p>
          <a:p>
            <a:pPr algn="ctr"/>
            <a:endParaRPr lang="en-GB" dirty="0"/>
          </a:p>
          <a:p>
            <a:pPr algn="ctr"/>
            <a:r>
              <a:rPr lang="en-GB" dirty="0"/>
              <a:t>What screen would we use with Paul? And what activities might we work on?</a:t>
            </a:r>
          </a:p>
        </p:txBody>
      </p:sp>
      <p:sp>
        <p:nvSpPr>
          <p:cNvPr id="6" name="TextBox 5">
            <a:extLst>
              <a:ext uri="{FF2B5EF4-FFF2-40B4-BE49-F238E27FC236}">
                <a16:creationId xmlns:a16="http://schemas.microsoft.com/office/drawing/2014/main" id="{34A14F17-0986-15F5-01DE-9C9719215D66}"/>
              </a:ext>
            </a:extLst>
          </p:cNvPr>
          <p:cNvSpPr txBox="1"/>
          <p:nvPr/>
        </p:nvSpPr>
        <p:spPr>
          <a:xfrm>
            <a:off x="2079171" y="1883228"/>
            <a:ext cx="5671458" cy="2862322"/>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t>Matt is 4;8 years old.</a:t>
            </a:r>
          </a:p>
          <a:p>
            <a:pPr algn="ctr"/>
            <a:endParaRPr lang="en-GB" dirty="0"/>
          </a:p>
          <a:p>
            <a:pPr algn="ctr"/>
            <a:r>
              <a:rPr lang="en-GB" dirty="0"/>
              <a:t>He spends most of his time running between activities whilst vocalising. He engages with some sensory activities on his terms but for less than 2 minutes before moving on. He has limited interest in peers or adults.</a:t>
            </a:r>
          </a:p>
          <a:p>
            <a:pPr algn="ctr"/>
            <a:endParaRPr lang="en-GB" dirty="0"/>
          </a:p>
          <a:p>
            <a:pPr algn="ctr"/>
            <a:r>
              <a:rPr lang="en-GB" dirty="0"/>
              <a:t>What screen would we use with Matt? And what activities might we work on?</a:t>
            </a:r>
          </a:p>
        </p:txBody>
      </p:sp>
      <p:sp>
        <p:nvSpPr>
          <p:cNvPr id="7" name="TextBox 6">
            <a:extLst>
              <a:ext uri="{FF2B5EF4-FFF2-40B4-BE49-F238E27FC236}">
                <a16:creationId xmlns:a16="http://schemas.microsoft.com/office/drawing/2014/main" id="{280383AF-053E-DBA5-22AD-129E26D006AA}"/>
              </a:ext>
            </a:extLst>
          </p:cNvPr>
          <p:cNvSpPr txBox="1"/>
          <p:nvPr/>
        </p:nvSpPr>
        <p:spPr>
          <a:xfrm>
            <a:off x="2079171" y="1883228"/>
            <a:ext cx="5671458" cy="2862322"/>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t>Prue is 8;2 years old.</a:t>
            </a:r>
          </a:p>
          <a:p>
            <a:pPr algn="ctr"/>
            <a:endParaRPr lang="en-GB" dirty="0"/>
          </a:p>
          <a:p>
            <a:pPr algn="ctr"/>
            <a:r>
              <a:rPr lang="en-GB" dirty="0"/>
              <a:t>Her speech can be difficult for an unfamiliar adult to understand. Prue needs instructions to be broken down and simplified where possible. She struggles to answer questions about topics taught in class.</a:t>
            </a:r>
          </a:p>
          <a:p>
            <a:pPr algn="ctr"/>
            <a:endParaRPr lang="en-GB" dirty="0"/>
          </a:p>
          <a:p>
            <a:pPr algn="ctr"/>
            <a:r>
              <a:rPr lang="en-GB" dirty="0"/>
              <a:t>What screen would we use with Prue? And what activities might we work on?</a:t>
            </a:r>
          </a:p>
          <a:p>
            <a:pPr algn="ctr"/>
            <a:endParaRPr lang="en-GB" dirty="0"/>
          </a:p>
        </p:txBody>
      </p:sp>
      <p:sp>
        <p:nvSpPr>
          <p:cNvPr id="8" name="TextBox 7">
            <a:extLst>
              <a:ext uri="{FF2B5EF4-FFF2-40B4-BE49-F238E27FC236}">
                <a16:creationId xmlns:a16="http://schemas.microsoft.com/office/drawing/2014/main" id="{7968B362-9953-666A-189F-964B704C64BC}"/>
              </a:ext>
            </a:extLst>
          </p:cNvPr>
          <p:cNvSpPr txBox="1"/>
          <p:nvPr/>
        </p:nvSpPr>
        <p:spPr>
          <a:xfrm>
            <a:off x="2079171" y="1883228"/>
            <a:ext cx="5671458" cy="2862322"/>
          </a:xfrm>
          <a:prstGeom prst="rect">
            <a:avLst/>
          </a:prstGeom>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a:t>Noel is 4;9 years old.</a:t>
            </a:r>
          </a:p>
          <a:p>
            <a:pPr algn="ctr"/>
            <a:endParaRPr lang="en-GB" dirty="0"/>
          </a:p>
          <a:p>
            <a:pPr algn="ctr"/>
            <a:r>
              <a:rPr lang="en-GB" dirty="0"/>
              <a:t>He has come back from the summer holidays with a stammer and it has got worse as the months go by. Some words gets stuck and others get stretched. He is beginning to withdraw from communicating with others.</a:t>
            </a:r>
          </a:p>
          <a:p>
            <a:pPr algn="ctr"/>
            <a:endParaRPr lang="en-GB" dirty="0"/>
          </a:p>
          <a:p>
            <a:pPr algn="ctr"/>
            <a:r>
              <a:rPr lang="en-GB" dirty="0"/>
              <a:t>What screen would we use with Matt? And what activities might we work on?</a:t>
            </a:r>
          </a:p>
        </p:txBody>
      </p:sp>
    </p:spTree>
    <p:extLst>
      <p:ext uri="{BB962C8B-B14F-4D97-AF65-F5344CB8AC3E}">
        <p14:creationId xmlns:p14="http://schemas.microsoft.com/office/powerpoint/2010/main" val="5710233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3EED4-2327-9B76-86DC-E44B54C9CFAF}"/>
              </a:ext>
            </a:extLst>
          </p:cNvPr>
          <p:cNvSpPr>
            <a:spLocks noGrp="1"/>
          </p:cNvSpPr>
          <p:nvPr>
            <p:ph type="title"/>
          </p:nvPr>
        </p:nvSpPr>
        <p:spPr/>
        <p:txBody>
          <a:bodyPr>
            <a:normAutofit/>
          </a:bodyPr>
          <a:lstStyle/>
          <a:p>
            <a:pPr algn="r"/>
            <a:r>
              <a:rPr lang="en-GB" sz="6000" dirty="0"/>
              <a:t>What is it?</a:t>
            </a:r>
          </a:p>
        </p:txBody>
      </p:sp>
    </p:spTree>
    <p:extLst>
      <p:ext uri="{BB962C8B-B14F-4D97-AF65-F5344CB8AC3E}">
        <p14:creationId xmlns:p14="http://schemas.microsoft.com/office/powerpoint/2010/main" val="423614287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69CBB-DE3F-38EF-F7B5-04B8D46A0185}"/>
              </a:ext>
            </a:extLst>
          </p:cNvPr>
          <p:cNvSpPr>
            <a:spLocks noGrp="1"/>
          </p:cNvSpPr>
          <p:nvPr>
            <p:ph type="title"/>
          </p:nvPr>
        </p:nvSpPr>
        <p:spPr>
          <a:xfrm>
            <a:off x="677334" y="609600"/>
            <a:ext cx="8596668" cy="879566"/>
          </a:xfrm>
        </p:spPr>
        <p:txBody>
          <a:bodyPr/>
          <a:lstStyle/>
          <a:p>
            <a:r>
              <a:rPr lang="en-GB" dirty="0"/>
              <a:t>A Recap…</a:t>
            </a:r>
          </a:p>
        </p:txBody>
      </p:sp>
      <p:sp>
        <p:nvSpPr>
          <p:cNvPr id="3" name="Content Placeholder 2">
            <a:extLst>
              <a:ext uri="{FF2B5EF4-FFF2-40B4-BE49-F238E27FC236}">
                <a16:creationId xmlns:a16="http://schemas.microsoft.com/office/drawing/2014/main" id="{A8527075-BD94-1138-1F89-9475F3B07FB6}"/>
              </a:ext>
            </a:extLst>
          </p:cNvPr>
          <p:cNvSpPr>
            <a:spLocks noGrp="1"/>
          </p:cNvSpPr>
          <p:nvPr>
            <p:ph idx="1"/>
          </p:nvPr>
        </p:nvSpPr>
        <p:spPr>
          <a:xfrm>
            <a:off x="677334" y="1755641"/>
            <a:ext cx="8596668" cy="4754016"/>
          </a:xfrm>
        </p:spPr>
        <p:txBody>
          <a:bodyPr/>
          <a:lstStyle/>
          <a:p>
            <a:r>
              <a:rPr lang="en-GB" dirty="0"/>
              <a:t>Prior to completing a referral you need to submit evidence of a cycle of - </a:t>
            </a:r>
          </a:p>
          <a:p>
            <a:pPr lvl="1"/>
            <a:r>
              <a:rPr lang="en-GB" dirty="0"/>
              <a:t>Assess – use an appropriate screen.</a:t>
            </a:r>
          </a:p>
          <a:p>
            <a:pPr lvl="1"/>
            <a:r>
              <a:rPr lang="en-GB" dirty="0"/>
              <a:t>Plan &amp; Do – evidence the intervention you have carried out.</a:t>
            </a:r>
          </a:p>
          <a:p>
            <a:pPr lvl="1"/>
            <a:r>
              <a:rPr lang="en-GB" dirty="0"/>
              <a:t>Review – carry out a second screen.</a:t>
            </a:r>
          </a:p>
          <a:p>
            <a:pPr lvl="1"/>
            <a:endParaRPr lang="en-GB" dirty="0"/>
          </a:p>
          <a:p>
            <a:r>
              <a:rPr lang="en-GB" dirty="0"/>
              <a:t>Submit evidence of the above with your referral.</a:t>
            </a:r>
          </a:p>
          <a:p>
            <a:endParaRPr lang="en-GB" dirty="0"/>
          </a:p>
          <a:p>
            <a:r>
              <a:rPr lang="en-GB" dirty="0"/>
              <a:t>Use the Communication Pyramid.</a:t>
            </a:r>
          </a:p>
          <a:p>
            <a:endParaRPr lang="en-GB" dirty="0"/>
          </a:p>
          <a:p>
            <a:r>
              <a:rPr lang="en-GB" dirty="0"/>
              <a:t>If in doubt, call Just One Number – 0300 300 0123. </a:t>
            </a:r>
          </a:p>
        </p:txBody>
      </p:sp>
    </p:spTree>
    <p:extLst>
      <p:ext uri="{BB962C8B-B14F-4D97-AF65-F5344CB8AC3E}">
        <p14:creationId xmlns:p14="http://schemas.microsoft.com/office/powerpoint/2010/main" val="532414827"/>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36" name="Straight Connector 35">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8"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Isosceles Triangle 39">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Title 3">
            <a:extLst>
              <a:ext uri="{FF2B5EF4-FFF2-40B4-BE49-F238E27FC236}">
                <a16:creationId xmlns:a16="http://schemas.microsoft.com/office/drawing/2014/main" id="{0F01E37C-0E13-F08F-D8B7-C431405DD5B0}"/>
              </a:ext>
            </a:extLst>
          </p:cNvPr>
          <p:cNvSpPr>
            <a:spLocks noGrp="1"/>
          </p:cNvSpPr>
          <p:nvPr>
            <p:ph type="ctrTitle"/>
          </p:nvPr>
        </p:nvSpPr>
        <p:spPr>
          <a:xfrm>
            <a:off x="677335" y="1282701"/>
            <a:ext cx="5096060" cy="4307148"/>
          </a:xfrm>
        </p:spPr>
        <p:txBody>
          <a:bodyPr anchor="ctr">
            <a:normAutofit/>
          </a:bodyPr>
          <a:lstStyle/>
          <a:p>
            <a:r>
              <a:rPr lang="en-GB" dirty="0"/>
              <a:t>Any questions?</a:t>
            </a:r>
          </a:p>
        </p:txBody>
      </p:sp>
      <p:sp>
        <p:nvSpPr>
          <p:cNvPr id="44" name="Freeform: Shape 43">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2031166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or: Curved 9">
            <a:extLst>
              <a:ext uri="{FF2B5EF4-FFF2-40B4-BE49-F238E27FC236}">
                <a16:creationId xmlns:a16="http://schemas.microsoft.com/office/drawing/2014/main" id="{6F32F64B-8B11-2471-D6A7-D2CD00699CA1}"/>
              </a:ext>
            </a:extLst>
          </p:cNvPr>
          <p:cNvCxnSpPr>
            <a:stCxn id="4" idx="3"/>
            <a:endCxn id="5" idx="0"/>
          </p:cNvCxnSpPr>
          <p:nvPr/>
        </p:nvCxnSpPr>
        <p:spPr>
          <a:xfrm>
            <a:off x="6191250" y="1581150"/>
            <a:ext cx="1966913" cy="1209675"/>
          </a:xfrm>
          <a:prstGeom prst="curvedConnector2">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or: Curved 11">
            <a:extLst>
              <a:ext uri="{FF2B5EF4-FFF2-40B4-BE49-F238E27FC236}">
                <a16:creationId xmlns:a16="http://schemas.microsoft.com/office/drawing/2014/main" id="{AFFBE15A-77AC-4ED5-073A-A72674957D7D}"/>
              </a:ext>
            </a:extLst>
          </p:cNvPr>
          <p:cNvCxnSpPr>
            <a:stCxn id="5" idx="2"/>
          </p:cNvCxnSpPr>
          <p:nvPr/>
        </p:nvCxnSpPr>
        <p:spPr>
          <a:xfrm rot="5400000">
            <a:off x="6446045" y="3812381"/>
            <a:ext cx="1457325" cy="1966913"/>
          </a:xfrm>
          <a:prstGeom prst="curvedConnector2">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A1A9DB2F-9ACB-A422-CC7A-ED01F0B0491D}"/>
              </a:ext>
            </a:extLst>
          </p:cNvPr>
          <p:cNvCxnSpPr>
            <a:stCxn id="6" idx="1"/>
            <a:endCxn id="7" idx="2"/>
          </p:cNvCxnSpPr>
          <p:nvPr/>
        </p:nvCxnSpPr>
        <p:spPr>
          <a:xfrm rot="10800000">
            <a:off x="1862137" y="4067175"/>
            <a:ext cx="2052638" cy="1333500"/>
          </a:xfrm>
          <a:prstGeom prst="curvedConnector2">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713F3B78-5379-1A5C-0165-6EF499BB7D03}"/>
              </a:ext>
            </a:extLst>
          </p:cNvPr>
          <p:cNvCxnSpPr>
            <a:stCxn id="7" idx="0"/>
            <a:endCxn id="4" idx="1"/>
          </p:cNvCxnSpPr>
          <p:nvPr/>
        </p:nvCxnSpPr>
        <p:spPr>
          <a:xfrm rot="5400000" flipH="1" flipV="1">
            <a:off x="2283619" y="1159669"/>
            <a:ext cx="1209675" cy="2052638"/>
          </a:xfrm>
          <a:prstGeom prst="curvedConnector2">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 name="Flowchart: Alternate Process 3">
            <a:extLst>
              <a:ext uri="{FF2B5EF4-FFF2-40B4-BE49-F238E27FC236}">
                <a16:creationId xmlns:a16="http://schemas.microsoft.com/office/drawing/2014/main" id="{EA5DCF34-ABF0-D076-8650-2DCBEA8BBD94}"/>
              </a:ext>
            </a:extLst>
          </p:cNvPr>
          <p:cNvSpPr/>
          <p:nvPr/>
        </p:nvSpPr>
        <p:spPr>
          <a:xfrm>
            <a:off x="3914775" y="942975"/>
            <a:ext cx="2276475" cy="12763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Assess</a:t>
            </a:r>
          </a:p>
        </p:txBody>
      </p:sp>
      <p:sp>
        <p:nvSpPr>
          <p:cNvPr id="5" name="Flowchart: Alternate Process 4">
            <a:extLst>
              <a:ext uri="{FF2B5EF4-FFF2-40B4-BE49-F238E27FC236}">
                <a16:creationId xmlns:a16="http://schemas.microsoft.com/office/drawing/2014/main" id="{6E970E52-8F4A-A2AE-C71C-0F007E8D2F03}"/>
              </a:ext>
            </a:extLst>
          </p:cNvPr>
          <p:cNvSpPr/>
          <p:nvPr/>
        </p:nvSpPr>
        <p:spPr>
          <a:xfrm>
            <a:off x="7019925" y="2790825"/>
            <a:ext cx="2276475" cy="12763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Plan</a:t>
            </a:r>
          </a:p>
        </p:txBody>
      </p:sp>
      <p:sp>
        <p:nvSpPr>
          <p:cNvPr id="6" name="Flowchart: Alternate Process 5">
            <a:extLst>
              <a:ext uri="{FF2B5EF4-FFF2-40B4-BE49-F238E27FC236}">
                <a16:creationId xmlns:a16="http://schemas.microsoft.com/office/drawing/2014/main" id="{2AABE200-72C7-4B07-6B6C-B98202E0FE62}"/>
              </a:ext>
            </a:extLst>
          </p:cNvPr>
          <p:cNvSpPr/>
          <p:nvPr/>
        </p:nvSpPr>
        <p:spPr>
          <a:xfrm>
            <a:off x="3914775" y="4762500"/>
            <a:ext cx="2276475" cy="12763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Do</a:t>
            </a:r>
          </a:p>
        </p:txBody>
      </p:sp>
      <p:sp>
        <p:nvSpPr>
          <p:cNvPr id="7" name="Flowchart: Alternate Process 6">
            <a:extLst>
              <a:ext uri="{FF2B5EF4-FFF2-40B4-BE49-F238E27FC236}">
                <a16:creationId xmlns:a16="http://schemas.microsoft.com/office/drawing/2014/main" id="{385956D2-E57A-268A-4B39-034ECE0934C1}"/>
              </a:ext>
            </a:extLst>
          </p:cNvPr>
          <p:cNvSpPr/>
          <p:nvPr/>
        </p:nvSpPr>
        <p:spPr>
          <a:xfrm>
            <a:off x="723899" y="2790825"/>
            <a:ext cx="2276475" cy="12763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Review</a:t>
            </a:r>
          </a:p>
        </p:txBody>
      </p:sp>
    </p:spTree>
    <p:extLst>
      <p:ext uri="{BB962C8B-B14F-4D97-AF65-F5344CB8AC3E}">
        <p14:creationId xmlns:p14="http://schemas.microsoft.com/office/powerpoint/2010/main" val="34808300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3EED4-2327-9B76-86DC-E44B54C9CFAF}"/>
              </a:ext>
            </a:extLst>
          </p:cNvPr>
          <p:cNvSpPr>
            <a:spLocks noGrp="1"/>
          </p:cNvSpPr>
          <p:nvPr>
            <p:ph type="title"/>
          </p:nvPr>
        </p:nvSpPr>
        <p:spPr/>
        <p:txBody>
          <a:bodyPr>
            <a:normAutofit/>
          </a:bodyPr>
          <a:lstStyle/>
          <a:p>
            <a:r>
              <a:rPr lang="en-GB" sz="4800" dirty="0"/>
              <a:t>Assess</a:t>
            </a:r>
          </a:p>
        </p:txBody>
      </p:sp>
      <p:sp>
        <p:nvSpPr>
          <p:cNvPr id="3" name="Content Placeholder 2">
            <a:extLst>
              <a:ext uri="{FF2B5EF4-FFF2-40B4-BE49-F238E27FC236}">
                <a16:creationId xmlns:a16="http://schemas.microsoft.com/office/drawing/2014/main" id="{507B937F-3C37-FBFF-1288-DCFA6C0E2332}"/>
              </a:ext>
            </a:extLst>
          </p:cNvPr>
          <p:cNvSpPr>
            <a:spLocks noGrp="1"/>
          </p:cNvSpPr>
          <p:nvPr>
            <p:ph idx="1"/>
          </p:nvPr>
        </p:nvSpPr>
        <p:spPr>
          <a:xfrm>
            <a:off x="677334" y="1665518"/>
            <a:ext cx="8596668" cy="4724396"/>
          </a:xfrm>
        </p:spPr>
        <p:txBody>
          <a:bodyPr>
            <a:normAutofit fontScale="92500" lnSpcReduction="10000"/>
          </a:bodyPr>
          <a:lstStyle/>
          <a:p>
            <a:r>
              <a:rPr lang="en-GB" sz="1900" dirty="0"/>
              <a:t>You have noticed that a child is experiencing difficulties with their Speech, Language and Communication needs. </a:t>
            </a:r>
          </a:p>
          <a:p>
            <a:r>
              <a:rPr lang="en-GB" sz="1900" dirty="0"/>
              <a:t>A screening tool will help you identify a child’s specific areas of difficulty.</a:t>
            </a:r>
          </a:p>
          <a:p>
            <a:r>
              <a:rPr lang="en-GB" sz="1900" dirty="0"/>
              <a:t>Screening tools may include carrying out 1:1 activities with the child and a familiar adult answering questions about the child's communication skills. </a:t>
            </a:r>
          </a:p>
          <a:p>
            <a:r>
              <a:rPr lang="en-GB" sz="1900" dirty="0"/>
              <a:t>Examples include; </a:t>
            </a:r>
          </a:p>
          <a:p>
            <a:pPr lvl="1"/>
            <a:r>
              <a:rPr lang="en-GB" sz="1900" dirty="0" err="1"/>
              <a:t>WellComm</a:t>
            </a:r>
            <a:endParaRPr lang="en-GB" sz="1900" dirty="0"/>
          </a:p>
          <a:p>
            <a:pPr lvl="1"/>
            <a:r>
              <a:rPr lang="en-GB" sz="1900" dirty="0"/>
              <a:t>ECAT</a:t>
            </a:r>
          </a:p>
          <a:p>
            <a:pPr lvl="1"/>
            <a:r>
              <a:rPr lang="en-GB" sz="1900" dirty="0"/>
              <a:t>Language Link</a:t>
            </a:r>
          </a:p>
          <a:p>
            <a:pPr lvl="1"/>
            <a:r>
              <a:rPr lang="en-GB" sz="1900" dirty="0"/>
              <a:t>Universally Speaking</a:t>
            </a:r>
          </a:p>
          <a:p>
            <a:pPr lvl="1"/>
            <a:r>
              <a:rPr lang="en-GB" sz="1900" dirty="0"/>
              <a:t>Early Years Language Screening Tool</a:t>
            </a:r>
          </a:p>
          <a:p>
            <a:r>
              <a:rPr lang="en-GB" sz="1900" dirty="0"/>
              <a:t>The ‘Speech Sound Screen’ on our referral form is to be used with children where your </a:t>
            </a:r>
            <a:r>
              <a:rPr lang="en-GB" sz="1900" b="1" u="sng" dirty="0"/>
              <a:t>only</a:t>
            </a:r>
            <a:r>
              <a:rPr lang="en-GB" sz="1900" dirty="0"/>
              <a:t> concern is the clarity of their speech. </a:t>
            </a:r>
          </a:p>
          <a:p>
            <a:endParaRPr lang="en-GB" sz="2200" dirty="0"/>
          </a:p>
          <a:p>
            <a:pPr lvl="1"/>
            <a:endParaRPr lang="en-GB" dirty="0"/>
          </a:p>
        </p:txBody>
      </p:sp>
    </p:spTree>
    <p:extLst>
      <p:ext uri="{BB962C8B-B14F-4D97-AF65-F5344CB8AC3E}">
        <p14:creationId xmlns:p14="http://schemas.microsoft.com/office/powerpoint/2010/main" val="41914409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or: Curved 9">
            <a:extLst>
              <a:ext uri="{FF2B5EF4-FFF2-40B4-BE49-F238E27FC236}">
                <a16:creationId xmlns:a16="http://schemas.microsoft.com/office/drawing/2014/main" id="{6F32F64B-8B11-2471-D6A7-D2CD00699CA1}"/>
              </a:ext>
            </a:extLst>
          </p:cNvPr>
          <p:cNvCxnSpPr>
            <a:stCxn id="4" idx="3"/>
            <a:endCxn id="5" idx="0"/>
          </p:cNvCxnSpPr>
          <p:nvPr/>
        </p:nvCxnSpPr>
        <p:spPr>
          <a:xfrm>
            <a:off x="6191250" y="1581150"/>
            <a:ext cx="1966913" cy="1209675"/>
          </a:xfrm>
          <a:prstGeom prst="curvedConnector2">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or: Curved 11">
            <a:extLst>
              <a:ext uri="{FF2B5EF4-FFF2-40B4-BE49-F238E27FC236}">
                <a16:creationId xmlns:a16="http://schemas.microsoft.com/office/drawing/2014/main" id="{AFFBE15A-77AC-4ED5-073A-A72674957D7D}"/>
              </a:ext>
            </a:extLst>
          </p:cNvPr>
          <p:cNvCxnSpPr>
            <a:stCxn id="5" idx="2"/>
          </p:cNvCxnSpPr>
          <p:nvPr/>
        </p:nvCxnSpPr>
        <p:spPr>
          <a:xfrm rot="5400000">
            <a:off x="6446045" y="3812381"/>
            <a:ext cx="1457325" cy="1966913"/>
          </a:xfrm>
          <a:prstGeom prst="curvedConnector2">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A1A9DB2F-9ACB-A422-CC7A-ED01F0B0491D}"/>
              </a:ext>
            </a:extLst>
          </p:cNvPr>
          <p:cNvCxnSpPr>
            <a:stCxn id="6" idx="1"/>
            <a:endCxn id="7" idx="2"/>
          </p:cNvCxnSpPr>
          <p:nvPr/>
        </p:nvCxnSpPr>
        <p:spPr>
          <a:xfrm rot="10800000">
            <a:off x="1862137" y="4067175"/>
            <a:ext cx="2052638" cy="1333500"/>
          </a:xfrm>
          <a:prstGeom prst="curvedConnector2">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713F3B78-5379-1A5C-0165-6EF499BB7D03}"/>
              </a:ext>
            </a:extLst>
          </p:cNvPr>
          <p:cNvCxnSpPr>
            <a:stCxn id="7" idx="0"/>
            <a:endCxn id="4" idx="1"/>
          </p:cNvCxnSpPr>
          <p:nvPr/>
        </p:nvCxnSpPr>
        <p:spPr>
          <a:xfrm rot="5400000" flipH="1" flipV="1">
            <a:off x="2283619" y="1159669"/>
            <a:ext cx="1209675" cy="2052638"/>
          </a:xfrm>
          <a:prstGeom prst="curvedConnector2">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 name="Flowchart: Alternate Process 3">
            <a:extLst>
              <a:ext uri="{FF2B5EF4-FFF2-40B4-BE49-F238E27FC236}">
                <a16:creationId xmlns:a16="http://schemas.microsoft.com/office/drawing/2014/main" id="{EA5DCF34-ABF0-D076-8650-2DCBEA8BBD94}"/>
              </a:ext>
            </a:extLst>
          </p:cNvPr>
          <p:cNvSpPr/>
          <p:nvPr/>
        </p:nvSpPr>
        <p:spPr>
          <a:xfrm>
            <a:off x="3914775" y="942975"/>
            <a:ext cx="2276475" cy="12763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Assess</a:t>
            </a:r>
          </a:p>
        </p:txBody>
      </p:sp>
      <p:sp>
        <p:nvSpPr>
          <p:cNvPr id="5" name="Flowchart: Alternate Process 4">
            <a:extLst>
              <a:ext uri="{FF2B5EF4-FFF2-40B4-BE49-F238E27FC236}">
                <a16:creationId xmlns:a16="http://schemas.microsoft.com/office/drawing/2014/main" id="{6E970E52-8F4A-A2AE-C71C-0F007E8D2F03}"/>
              </a:ext>
            </a:extLst>
          </p:cNvPr>
          <p:cNvSpPr/>
          <p:nvPr/>
        </p:nvSpPr>
        <p:spPr>
          <a:xfrm>
            <a:off x="7019925" y="2790825"/>
            <a:ext cx="2276475" cy="12763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Plan</a:t>
            </a:r>
          </a:p>
        </p:txBody>
      </p:sp>
      <p:sp>
        <p:nvSpPr>
          <p:cNvPr id="6" name="Flowchart: Alternate Process 5">
            <a:extLst>
              <a:ext uri="{FF2B5EF4-FFF2-40B4-BE49-F238E27FC236}">
                <a16:creationId xmlns:a16="http://schemas.microsoft.com/office/drawing/2014/main" id="{2AABE200-72C7-4B07-6B6C-B98202E0FE62}"/>
              </a:ext>
            </a:extLst>
          </p:cNvPr>
          <p:cNvSpPr/>
          <p:nvPr/>
        </p:nvSpPr>
        <p:spPr>
          <a:xfrm>
            <a:off x="3914775" y="4762500"/>
            <a:ext cx="2276475" cy="12763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Do</a:t>
            </a:r>
          </a:p>
        </p:txBody>
      </p:sp>
      <p:sp>
        <p:nvSpPr>
          <p:cNvPr id="7" name="Flowchart: Alternate Process 6">
            <a:extLst>
              <a:ext uri="{FF2B5EF4-FFF2-40B4-BE49-F238E27FC236}">
                <a16:creationId xmlns:a16="http://schemas.microsoft.com/office/drawing/2014/main" id="{385956D2-E57A-268A-4B39-034ECE0934C1}"/>
              </a:ext>
            </a:extLst>
          </p:cNvPr>
          <p:cNvSpPr/>
          <p:nvPr/>
        </p:nvSpPr>
        <p:spPr>
          <a:xfrm>
            <a:off x="723899" y="2790825"/>
            <a:ext cx="2276475" cy="12763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Review</a:t>
            </a:r>
          </a:p>
        </p:txBody>
      </p:sp>
    </p:spTree>
    <p:extLst>
      <p:ext uri="{BB962C8B-B14F-4D97-AF65-F5344CB8AC3E}">
        <p14:creationId xmlns:p14="http://schemas.microsoft.com/office/powerpoint/2010/main" val="39616240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6"/>
                                        </p:tgtEl>
                                      </p:cBhvr>
                                    </p:animEffect>
                                    <p:animScale>
                                      <p:cBhvr>
                                        <p:cTn id="10"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158F3-F288-7735-D9D7-B7E8EE5273D4}"/>
              </a:ext>
            </a:extLst>
          </p:cNvPr>
          <p:cNvSpPr>
            <a:spLocks noGrp="1"/>
          </p:cNvSpPr>
          <p:nvPr>
            <p:ph type="title"/>
          </p:nvPr>
        </p:nvSpPr>
        <p:spPr/>
        <p:txBody>
          <a:bodyPr>
            <a:normAutofit/>
          </a:bodyPr>
          <a:lstStyle/>
          <a:p>
            <a:r>
              <a:rPr lang="en-GB" sz="4800" dirty="0"/>
              <a:t>Plan &amp; Do</a:t>
            </a:r>
          </a:p>
        </p:txBody>
      </p:sp>
      <p:sp>
        <p:nvSpPr>
          <p:cNvPr id="3" name="Content Placeholder 2">
            <a:extLst>
              <a:ext uri="{FF2B5EF4-FFF2-40B4-BE49-F238E27FC236}">
                <a16:creationId xmlns:a16="http://schemas.microsoft.com/office/drawing/2014/main" id="{E1195A9C-2ADB-BFC1-FA41-BD5713125C09}"/>
              </a:ext>
            </a:extLst>
          </p:cNvPr>
          <p:cNvSpPr>
            <a:spLocks noGrp="1"/>
          </p:cNvSpPr>
          <p:nvPr>
            <p:ph idx="1"/>
          </p:nvPr>
        </p:nvSpPr>
        <p:spPr>
          <a:xfrm>
            <a:off x="677334" y="1930401"/>
            <a:ext cx="8596668" cy="4110962"/>
          </a:xfrm>
        </p:spPr>
        <p:txBody>
          <a:bodyPr>
            <a:normAutofit/>
          </a:bodyPr>
          <a:lstStyle/>
          <a:p>
            <a:r>
              <a:rPr lang="en-GB" dirty="0"/>
              <a:t>You have carried out the screen and it has highlighted areas of difficulty for the child. </a:t>
            </a:r>
          </a:p>
          <a:p>
            <a:r>
              <a:rPr lang="en-GB" dirty="0"/>
              <a:t>You now need to carry out 10-12 weeks of intervention to develop these skills.</a:t>
            </a:r>
          </a:p>
          <a:p>
            <a:r>
              <a:rPr lang="en-GB" dirty="0"/>
              <a:t>Some screens will signpost you to specific activities. For others, you will need to identify your own. </a:t>
            </a:r>
          </a:p>
          <a:p>
            <a:pPr lvl="1"/>
            <a:r>
              <a:rPr lang="en-GB" sz="1800" dirty="0"/>
              <a:t>Our website contains resources that can be accessed for free. </a:t>
            </a:r>
          </a:p>
          <a:p>
            <a:r>
              <a:rPr lang="en-GB" dirty="0"/>
              <a:t>Evidence of the intervention carried out will need to be included with submitted referrals. </a:t>
            </a:r>
          </a:p>
          <a:p>
            <a:pPr lvl="1"/>
            <a:r>
              <a:rPr lang="en-GB" sz="1800" dirty="0"/>
              <a:t>Our website includes an example intervention form record. </a:t>
            </a:r>
          </a:p>
        </p:txBody>
      </p:sp>
    </p:spTree>
    <p:extLst>
      <p:ext uri="{BB962C8B-B14F-4D97-AF65-F5344CB8AC3E}">
        <p14:creationId xmlns:p14="http://schemas.microsoft.com/office/powerpoint/2010/main" val="164784685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or: Curved 9">
            <a:extLst>
              <a:ext uri="{FF2B5EF4-FFF2-40B4-BE49-F238E27FC236}">
                <a16:creationId xmlns:a16="http://schemas.microsoft.com/office/drawing/2014/main" id="{6F32F64B-8B11-2471-D6A7-D2CD00699CA1}"/>
              </a:ext>
            </a:extLst>
          </p:cNvPr>
          <p:cNvCxnSpPr>
            <a:stCxn id="4" idx="3"/>
            <a:endCxn id="5" idx="0"/>
          </p:cNvCxnSpPr>
          <p:nvPr/>
        </p:nvCxnSpPr>
        <p:spPr>
          <a:xfrm>
            <a:off x="6191250" y="1581150"/>
            <a:ext cx="1966913" cy="1209675"/>
          </a:xfrm>
          <a:prstGeom prst="curvedConnector2">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or: Curved 11">
            <a:extLst>
              <a:ext uri="{FF2B5EF4-FFF2-40B4-BE49-F238E27FC236}">
                <a16:creationId xmlns:a16="http://schemas.microsoft.com/office/drawing/2014/main" id="{AFFBE15A-77AC-4ED5-073A-A72674957D7D}"/>
              </a:ext>
            </a:extLst>
          </p:cNvPr>
          <p:cNvCxnSpPr>
            <a:stCxn id="5" idx="2"/>
          </p:cNvCxnSpPr>
          <p:nvPr/>
        </p:nvCxnSpPr>
        <p:spPr>
          <a:xfrm rot="5400000">
            <a:off x="6446045" y="3812381"/>
            <a:ext cx="1457325" cy="1966913"/>
          </a:xfrm>
          <a:prstGeom prst="curvedConnector2">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A1A9DB2F-9ACB-A422-CC7A-ED01F0B0491D}"/>
              </a:ext>
            </a:extLst>
          </p:cNvPr>
          <p:cNvCxnSpPr>
            <a:stCxn id="6" idx="1"/>
            <a:endCxn id="7" idx="2"/>
          </p:cNvCxnSpPr>
          <p:nvPr/>
        </p:nvCxnSpPr>
        <p:spPr>
          <a:xfrm rot="10800000">
            <a:off x="1862137" y="4067175"/>
            <a:ext cx="2052638" cy="1333500"/>
          </a:xfrm>
          <a:prstGeom prst="curvedConnector2">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713F3B78-5379-1A5C-0165-6EF499BB7D03}"/>
              </a:ext>
            </a:extLst>
          </p:cNvPr>
          <p:cNvCxnSpPr>
            <a:stCxn id="7" idx="0"/>
            <a:endCxn id="4" idx="1"/>
          </p:cNvCxnSpPr>
          <p:nvPr/>
        </p:nvCxnSpPr>
        <p:spPr>
          <a:xfrm rot="5400000" flipH="1" flipV="1">
            <a:off x="2283619" y="1159669"/>
            <a:ext cx="1209675" cy="2052638"/>
          </a:xfrm>
          <a:prstGeom prst="curvedConnector2">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4" name="Flowchart: Alternate Process 3">
            <a:extLst>
              <a:ext uri="{FF2B5EF4-FFF2-40B4-BE49-F238E27FC236}">
                <a16:creationId xmlns:a16="http://schemas.microsoft.com/office/drawing/2014/main" id="{EA5DCF34-ABF0-D076-8650-2DCBEA8BBD94}"/>
              </a:ext>
            </a:extLst>
          </p:cNvPr>
          <p:cNvSpPr/>
          <p:nvPr/>
        </p:nvSpPr>
        <p:spPr>
          <a:xfrm>
            <a:off x="3914775" y="942975"/>
            <a:ext cx="2276475" cy="12763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Assess</a:t>
            </a:r>
          </a:p>
        </p:txBody>
      </p:sp>
      <p:sp>
        <p:nvSpPr>
          <p:cNvPr id="5" name="Flowchart: Alternate Process 4">
            <a:extLst>
              <a:ext uri="{FF2B5EF4-FFF2-40B4-BE49-F238E27FC236}">
                <a16:creationId xmlns:a16="http://schemas.microsoft.com/office/drawing/2014/main" id="{6E970E52-8F4A-A2AE-C71C-0F007E8D2F03}"/>
              </a:ext>
            </a:extLst>
          </p:cNvPr>
          <p:cNvSpPr/>
          <p:nvPr/>
        </p:nvSpPr>
        <p:spPr>
          <a:xfrm>
            <a:off x="7019925" y="2790825"/>
            <a:ext cx="2276475" cy="12763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Plan</a:t>
            </a:r>
          </a:p>
        </p:txBody>
      </p:sp>
      <p:sp>
        <p:nvSpPr>
          <p:cNvPr id="6" name="Flowchart: Alternate Process 5">
            <a:extLst>
              <a:ext uri="{FF2B5EF4-FFF2-40B4-BE49-F238E27FC236}">
                <a16:creationId xmlns:a16="http://schemas.microsoft.com/office/drawing/2014/main" id="{2AABE200-72C7-4B07-6B6C-B98202E0FE62}"/>
              </a:ext>
            </a:extLst>
          </p:cNvPr>
          <p:cNvSpPr/>
          <p:nvPr/>
        </p:nvSpPr>
        <p:spPr>
          <a:xfrm>
            <a:off x="3914775" y="4762500"/>
            <a:ext cx="2276475" cy="12763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Do</a:t>
            </a:r>
          </a:p>
        </p:txBody>
      </p:sp>
      <p:sp>
        <p:nvSpPr>
          <p:cNvPr id="7" name="Flowchart: Alternate Process 6">
            <a:extLst>
              <a:ext uri="{FF2B5EF4-FFF2-40B4-BE49-F238E27FC236}">
                <a16:creationId xmlns:a16="http://schemas.microsoft.com/office/drawing/2014/main" id="{385956D2-E57A-268A-4B39-034ECE0934C1}"/>
              </a:ext>
            </a:extLst>
          </p:cNvPr>
          <p:cNvSpPr/>
          <p:nvPr/>
        </p:nvSpPr>
        <p:spPr>
          <a:xfrm>
            <a:off x="723899" y="2790825"/>
            <a:ext cx="2276475" cy="12763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Review</a:t>
            </a:r>
          </a:p>
        </p:txBody>
      </p:sp>
    </p:spTree>
    <p:extLst>
      <p:ext uri="{BB962C8B-B14F-4D97-AF65-F5344CB8AC3E}">
        <p14:creationId xmlns:p14="http://schemas.microsoft.com/office/powerpoint/2010/main" val="7118247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A67BD-1E7D-E9CB-BD6D-678E9AF233B3}"/>
              </a:ext>
            </a:extLst>
          </p:cNvPr>
          <p:cNvSpPr>
            <a:spLocks noGrp="1"/>
          </p:cNvSpPr>
          <p:nvPr>
            <p:ph type="title"/>
          </p:nvPr>
        </p:nvSpPr>
        <p:spPr/>
        <p:txBody>
          <a:bodyPr>
            <a:normAutofit/>
          </a:bodyPr>
          <a:lstStyle/>
          <a:p>
            <a:r>
              <a:rPr lang="en-GB" sz="4800" dirty="0"/>
              <a:t>Review</a:t>
            </a:r>
          </a:p>
        </p:txBody>
      </p:sp>
      <p:sp>
        <p:nvSpPr>
          <p:cNvPr id="3" name="Content Placeholder 2">
            <a:extLst>
              <a:ext uri="{FF2B5EF4-FFF2-40B4-BE49-F238E27FC236}">
                <a16:creationId xmlns:a16="http://schemas.microsoft.com/office/drawing/2014/main" id="{DDCCBEB7-EAC3-B63C-6D63-736A1E550745}"/>
              </a:ext>
            </a:extLst>
          </p:cNvPr>
          <p:cNvSpPr>
            <a:spLocks noGrp="1"/>
          </p:cNvSpPr>
          <p:nvPr>
            <p:ph idx="1"/>
          </p:nvPr>
        </p:nvSpPr>
        <p:spPr>
          <a:xfrm>
            <a:off x="677334" y="1930401"/>
            <a:ext cx="8596668" cy="4110962"/>
          </a:xfrm>
        </p:spPr>
        <p:txBody>
          <a:bodyPr/>
          <a:lstStyle/>
          <a:p>
            <a:r>
              <a:rPr lang="en-GB" dirty="0"/>
              <a:t>You need to review whether any progress has been made following the period of intervention.</a:t>
            </a:r>
          </a:p>
          <a:p>
            <a:r>
              <a:rPr lang="en-GB" dirty="0"/>
              <a:t>Therefore, the initial screen should be re-administered. </a:t>
            </a:r>
          </a:p>
          <a:p>
            <a:r>
              <a:rPr lang="en-GB" dirty="0"/>
              <a:t>Has the child made appropriate progress? </a:t>
            </a:r>
          </a:p>
          <a:p>
            <a:pPr lvl="1"/>
            <a:r>
              <a:rPr lang="en-GB" sz="1800" dirty="0"/>
              <a:t>Yes? Then continue to carry out cycles of intervention and screening. </a:t>
            </a:r>
          </a:p>
          <a:p>
            <a:pPr lvl="1"/>
            <a:r>
              <a:rPr lang="en-GB" sz="1800" dirty="0"/>
              <a:t>No? Then it is time to complete a referral to our service. </a:t>
            </a:r>
          </a:p>
          <a:p>
            <a:pPr lvl="1"/>
            <a:r>
              <a:rPr lang="en-GB" sz="1800" dirty="0"/>
              <a:t>Not sure? Ring us! A therapist is available for a call back through Just One Number, Monday to Friday, 8am until 6pm.</a:t>
            </a:r>
          </a:p>
        </p:txBody>
      </p:sp>
    </p:spTree>
    <p:extLst>
      <p:ext uri="{BB962C8B-B14F-4D97-AF65-F5344CB8AC3E}">
        <p14:creationId xmlns:p14="http://schemas.microsoft.com/office/powerpoint/2010/main" val="387021263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36B4B0-06A4-A963-115B-103785913204}"/>
              </a:ext>
            </a:extLst>
          </p:cNvPr>
          <p:cNvSpPr>
            <a:spLocks noGrp="1"/>
          </p:cNvSpPr>
          <p:nvPr>
            <p:ph type="title"/>
          </p:nvPr>
        </p:nvSpPr>
        <p:spPr>
          <a:xfrm>
            <a:off x="424543" y="2700867"/>
            <a:ext cx="8849460" cy="1826581"/>
          </a:xfrm>
        </p:spPr>
        <p:txBody>
          <a:bodyPr>
            <a:normAutofit/>
          </a:bodyPr>
          <a:lstStyle/>
          <a:p>
            <a:pPr algn="r"/>
            <a:r>
              <a:rPr lang="en-GB" sz="4800" dirty="0"/>
              <a:t>Why do we need to do it in the first place?</a:t>
            </a:r>
          </a:p>
        </p:txBody>
      </p:sp>
    </p:spTree>
    <p:extLst>
      <p:ext uri="{BB962C8B-B14F-4D97-AF65-F5344CB8AC3E}">
        <p14:creationId xmlns:p14="http://schemas.microsoft.com/office/powerpoint/2010/main" val="1957542494"/>
      </p:ext>
    </p:extLst>
  </p:cSld>
  <p:clrMapOvr>
    <a:masterClrMapping/>
  </p:clrMapOvr>
  <p:transition spd="slow">
    <p:push dir="u"/>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297</TotalTime>
  <Words>1991</Words>
  <Application>Microsoft Office PowerPoint</Application>
  <PresentationFormat>Widescreen</PresentationFormat>
  <Paragraphs>192</Paragraphs>
  <Slides>21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Nunito Sans</vt:lpstr>
      <vt:lpstr>Symbol</vt:lpstr>
      <vt:lpstr>Trebuchet MS</vt:lpstr>
      <vt:lpstr>Wingdings</vt:lpstr>
      <vt:lpstr>Wingdings 3</vt:lpstr>
      <vt:lpstr>Facet</vt:lpstr>
      <vt:lpstr>Screening and Intervention</vt:lpstr>
      <vt:lpstr>What is it?</vt:lpstr>
      <vt:lpstr>PowerPoint Presentation</vt:lpstr>
      <vt:lpstr>Assess</vt:lpstr>
      <vt:lpstr>PowerPoint Presentation</vt:lpstr>
      <vt:lpstr>Plan &amp; Do</vt:lpstr>
      <vt:lpstr>PowerPoint Presentation</vt:lpstr>
      <vt:lpstr>Review</vt:lpstr>
      <vt:lpstr>Why do we need to do it in the first place?</vt:lpstr>
      <vt:lpstr>PowerPoint Presentation</vt:lpstr>
      <vt:lpstr>How do we choose which screen and intervention?</vt:lpstr>
      <vt:lpstr>The Communication Pyramid</vt:lpstr>
      <vt:lpstr>PowerPoint Presentation</vt:lpstr>
      <vt:lpstr>Social Interaction &amp; Play –  </vt:lpstr>
      <vt:lpstr>Attention &amp; Listening –  </vt:lpstr>
      <vt:lpstr>Understanding of Language –  </vt:lpstr>
      <vt:lpstr>Spoken Language –  </vt:lpstr>
      <vt:lpstr>Speech Sounds –  </vt:lpstr>
      <vt:lpstr>PowerPoint Presentation</vt:lpstr>
      <vt:lpstr>A Recap…</vt:lpstr>
      <vt:lpstr>Any questions?</vt:lpstr>
    </vt:vector>
  </TitlesOfParts>
  <Company>Cambridgeshire Community Services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and Intervention</dc:title>
  <dc:creator>BASLEY, Lily (CAMBRIDGESHIRE COMMUNITY SERVICES NHS TRUST)</dc:creator>
  <cp:lastModifiedBy>BASLEY, Lily (CAMBRIDGESHIRE COMMUNITY SERVICES NHS TRUST)</cp:lastModifiedBy>
  <cp:revision>4</cp:revision>
  <dcterms:created xsi:type="dcterms:W3CDTF">2022-11-16T14:47:56Z</dcterms:created>
  <dcterms:modified xsi:type="dcterms:W3CDTF">2022-11-22T15:46:56Z</dcterms:modified>
</cp:coreProperties>
</file>